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71" r:id="rId6"/>
    <p:sldId id="272" r:id="rId7"/>
    <p:sldId id="260" r:id="rId8"/>
    <p:sldId id="273" r:id="rId9"/>
    <p:sldId id="268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70" r:id="rId18"/>
  </p:sldIdLst>
  <p:sldSz cx="9144000" cy="6858000" type="screen4x3"/>
  <p:notesSz cx="6858000" cy="994568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147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09D0AF1-C064-4DFE-ACD9-328EC0D0D75E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D1B71AF-8535-43B5-A01B-24A4DEAC8332}">
      <dgm:prSet phldrT="[Текст]"/>
      <dgm:spPr/>
      <dgm:t>
        <a:bodyPr/>
        <a:lstStyle/>
        <a:p>
          <a:r>
            <a:rPr lang="ru-RU" dirty="0" smtClean="0"/>
            <a:t>Активная</a:t>
          </a:r>
          <a:endParaRPr lang="ru-RU" dirty="0"/>
        </a:p>
      </dgm:t>
    </dgm:pt>
    <dgm:pt modelId="{B35D309D-1220-4F45-A3F4-3BCF714658DD}" type="parTrans" cxnId="{56D25688-87E7-4759-BD3E-1EE404DF1619}">
      <dgm:prSet/>
      <dgm:spPr/>
      <dgm:t>
        <a:bodyPr/>
        <a:lstStyle/>
        <a:p>
          <a:endParaRPr lang="ru-RU"/>
        </a:p>
      </dgm:t>
    </dgm:pt>
    <dgm:pt modelId="{B5F64F90-C6E0-49BE-866F-5D4DE42281E9}" type="sibTrans" cxnId="{56D25688-87E7-4759-BD3E-1EE404DF1619}">
      <dgm:prSet/>
      <dgm:spPr/>
      <dgm:t>
        <a:bodyPr/>
        <a:lstStyle/>
        <a:p>
          <a:endParaRPr lang="ru-RU"/>
        </a:p>
      </dgm:t>
    </dgm:pt>
    <dgm:pt modelId="{6B4AD91E-8784-4870-AD6F-B86326E8B1FC}">
      <dgm:prSet phldrT="[Текст]"/>
      <dgm:spPr/>
      <dgm:t>
        <a:bodyPr/>
        <a:lstStyle/>
        <a:p>
          <a:r>
            <a:rPr lang="ru-RU" dirty="0" smtClean="0"/>
            <a:t>Прямое обучение</a:t>
          </a:r>
          <a:endParaRPr lang="ru-RU" dirty="0"/>
        </a:p>
      </dgm:t>
    </dgm:pt>
    <dgm:pt modelId="{6F8EE8A3-7702-4959-9E60-0AD4AA071A47}" type="parTrans" cxnId="{83954807-318D-4197-ACE1-55F2B9F1D4FA}">
      <dgm:prSet/>
      <dgm:spPr/>
      <dgm:t>
        <a:bodyPr/>
        <a:lstStyle/>
        <a:p>
          <a:endParaRPr lang="ru-RU"/>
        </a:p>
      </dgm:t>
    </dgm:pt>
    <dgm:pt modelId="{8F4A78E6-4E16-49E5-A1D9-A2FC0973051C}" type="sibTrans" cxnId="{83954807-318D-4197-ACE1-55F2B9F1D4FA}">
      <dgm:prSet/>
      <dgm:spPr/>
      <dgm:t>
        <a:bodyPr/>
        <a:lstStyle/>
        <a:p>
          <a:endParaRPr lang="ru-RU"/>
        </a:p>
      </dgm:t>
    </dgm:pt>
    <dgm:pt modelId="{3EB1985D-D79A-4424-979D-88D5E214B475}">
      <dgm:prSet phldrT="[Текст]"/>
      <dgm:spPr/>
      <dgm:t>
        <a:bodyPr/>
        <a:lstStyle/>
        <a:p>
          <a:r>
            <a:rPr lang="ru-RU" dirty="0" smtClean="0"/>
            <a:t>Непосредственное участие</a:t>
          </a:r>
          <a:endParaRPr lang="ru-RU" dirty="0"/>
        </a:p>
      </dgm:t>
    </dgm:pt>
    <dgm:pt modelId="{30ADE4CA-A147-45AC-89BC-174D5604C226}" type="parTrans" cxnId="{9B19510B-58D8-4C9A-BF80-075D4A46619C}">
      <dgm:prSet/>
      <dgm:spPr/>
      <dgm:t>
        <a:bodyPr/>
        <a:lstStyle/>
        <a:p>
          <a:endParaRPr lang="ru-RU"/>
        </a:p>
      </dgm:t>
    </dgm:pt>
    <dgm:pt modelId="{B1FC47BF-0617-4B5F-993E-D873539024A2}" type="sibTrans" cxnId="{9B19510B-58D8-4C9A-BF80-075D4A46619C}">
      <dgm:prSet/>
      <dgm:spPr/>
      <dgm:t>
        <a:bodyPr/>
        <a:lstStyle/>
        <a:p>
          <a:endParaRPr lang="ru-RU"/>
        </a:p>
      </dgm:t>
    </dgm:pt>
    <dgm:pt modelId="{C93A03DF-B8A3-4CD9-800F-E5A41B97FBF6}">
      <dgm:prSet phldrT="[Текст]"/>
      <dgm:spPr/>
      <dgm:t>
        <a:bodyPr/>
        <a:lstStyle/>
        <a:p>
          <a:r>
            <a:rPr lang="ru-RU" dirty="0" smtClean="0"/>
            <a:t>Менее активная</a:t>
          </a:r>
          <a:endParaRPr lang="ru-RU" dirty="0"/>
        </a:p>
      </dgm:t>
    </dgm:pt>
    <dgm:pt modelId="{9CE3B7C2-DCD3-468E-B23F-C26E4219794D}" type="parTrans" cxnId="{636818B9-EF6A-467F-8208-4CF2BCD11602}">
      <dgm:prSet/>
      <dgm:spPr/>
      <dgm:t>
        <a:bodyPr/>
        <a:lstStyle/>
        <a:p>
          <a:endParaRPr lang="ru-RU"/>
        </a:p>
      </dgm:t>
    </dgm:pt>
    <dgm:pt modelId="{C189F5BA-CCDB-4021-A59C-F8A1DE47860B}" type="sibTrans" cxnId="{636818B9-EF6A-467F-8208-4CF2BCD11602}">
      <dgm:prSet/>
      <dgm:spPr/>
      <dgm:t>
        <a:bodyPr/>
        <a:lstStyle/>
        <a:p>
          <a:endParaRPr lang="ru-RU"/>
        </a:p>
      </dgm:t>
    </dgm:pt>
    <dgm:pt modelId="{EF9A515A-E6D8-473C-A473-AA614360DA7D}">
      <dgm:prSet phldrT="[Текст]"/>
      <dgm:spPr/>
      <dgm:t>
        <a:bodyPr/>
        <a:lstStyle/>
        <a:p>
          <a:r>
            <a:rPr lang="ru-RU" dirty="0" smtClean="0"/>
            <a:t>Направляет свои действия на активизацию опыта детей</a:t>
          </a:r>
          <a:endParaRPr lang="ru-RU" dirty="0"/>
        </a:p>
      </dgm:t>
    </dgm:pt>
    <dgm:pt modelId="{F5F1E429-8F55-4177-A7FA-255B11E0D34C}" type="parTrans" cxnId="{C8BBD326-5EA9-44D9-85B0-EB1FF2BF8381}">
      <dgm:prSet/>
      <dgm:spPr/>
      <dgm:t>
        <a:bodyPr/>
        <a:lstStyle/>
        <a:p>
          <a:endParaRPr lang="ru-RU"/>
        </a:p>
      </dgm:t>
    </dgm:pt>
    <dgm:pt modelId="{C96AE872-1AB9-4AC6-9A29-06FB1FD215D7}" type="sibTrans" cxnId="{C8BBD326-5EA9-44D9-85B0-EB1FF2BF8381}">
      <dgm:prSet/>
      <dgm:spPr/>
      <dgm:t>
        <a:bodyPr/>
        <a:lstStyle/>
        <a:p>
          <a:endParaRPr lang="ru-RU"/>
        </a:p>
      </dgm:t>
    </dgm:pt>
    <dgm:pt modelId="{5BC2D373-F023-4006-ADC3-BD1D7DEB1538}">
      <dgm:prSet phldrT="[Текст]"/>
      <dgm:spPr/>
      <dgm:t>
        <a:bodyPr/>
        <a:lstStyle/>
        <a:p>
          <a:r>
            <a:rPr lang="ru-RU" dirty="0" smtClean="0"/>
            <a:t>Организация поисковой деятельности</a:t>
          </a:r>
          <a:endParaRPr lang="ru-RU" dirty="0"/>
        </a:p>
      </dgm:t>
    </dgm:pt>
    <dgm:pt modelId="{9CE3DCE6-B201-49C0-AF10-BE510DF3BBD0}" type="parTrans" cxnId="{666EE7D3-641E-4C3F-8F76-08C4BE155D88}">
      <dgm:prSet/>
      <dgm:spPr/>
      <dgm:t>
        <a:bodyPr/>
        <a:lstStyle/>
        <a:p>
          <a:endParaRPr lang="ru-RU"/>
        </a:p>
      </dgm:t>
    </dgm:pt>
    <dgm:pt modelId="{49D2D85B-9230-4DAE-8E48-2AE5480F36E5}" type="sibTrans" cxnId="{666EE7D3-641E-4C3F-8F76-08C4BE155D88}">
      <dgm:prSet/>
      <dgm:spPr/>
      <dgm:t>
        <a:bodyPr/>
        <a:lstStyle/>
        <a:p>
          <a:endParaRPr lang="ru-RU"/>
        </a:p>
      </dgm:t>
    </dgm:pt>
    <dgm:pt modelId="{3D005D93-A0B0-418E-A818-89617F5AEBD4}">
      <dgm:prSet phldrT="[Текст]"/>
      <dgm:spPr/>
      <dgm:t>
        <a:bodyPr/>
        <a:lstStyle/>
        <a:p>
          <a:r>
            <a:rPr lang="ru-RU" dirty="0" smtClean="0"/>
            <a:t>Опосредованная</a:t>
          </a:r>
          <a:endParaRPr lang="ru-RU" dirty="0"/>
        </a:p>
      </dgm:t>
    </dgm:pt>
    <dgm:pt modelId="{832B80F7-3588-4A12-ABBB-2758610D3F95}" type="parTrans" cxnId="{7EC0B6ED-830A-4F02-B465-975251325FE2}">
      <dgm:prSet/>
      <dgm:spPr/>
      <dgm:t>
        <a:bodyPr/>
        <a:lstStyle/>
        <a:p>
          <a:endParaRPr lang="ru-RU"/>
        </a:p>
      </dgm:t>
    </dgm:pt>
    <dgm:pt modelId="{4DA67DB5-D27F-4AB0-A724-16D6C741E242}" type="sibTrans" cxnId="{7EC0B6ED-830A-4F02-B465-975251325FE2}">
      <dgm:prSet/>
      <dgm:spPr/>
      <dgm:t>
        <a:bodyPr/>
        <a:lstStyle/>
        <a:p>
          <a:endParaRPr lang="ru-RU"/>
        </a:p>
      </dgm:t>
    </dgm:pt>
    <dgm:pt modelId="{12E0E389-FCF0-4601-A662-026E45117494}">
      <dgm:prSet phldrT="[Текст]"/>
      <dgm:spPr/>
      <dgm:t>
        <a:bodyPr/>
        <a:lstStyle/>
        <a:p>
          <a:r>
            <a:rPr lang="ru-RU" dirty="0" smtClean="0"/>
            <a:t>Создание условий для самостоятельной творческой деятельности детей</a:t>
          </a:r>
          <a:endParaRPr lang="ru-RU" dirty="0"/>
        </a:p>
      </dgm:t>
    </dgm:pt>
    <dgm:pt modelId="{DB178193-6C65-44C3-9136-EAF70673E7C5}" type="parTrans" cxnId="{077FCB60-1CF9-4340-A622-D4B48150DD4F}">
      <dgm:prSet/>
      <dgm:spPr/>
      <dgm:t>
        <a:bodyPr/>
        <a:lstStyle/>
        <a:p>
          <a:endParaRPr lang="ru-RU"/>
        </a:p>
      </dgm:t>
    </dgm:pt>
    <dgm:pt modelId="{9353AB1D-7331-47F6-8217-49E57380037C}" type="sibTrans" cxnId="{077FCB60-1CF9-4340-A622-D4B48150DD4F}">
      <dgm:prSet/>
      <dgm:spPr/>
      <dgm:t>
        <a:bodyPr/>
        <a:lstStyle/>
        <a:p>
          <a:endParaRPr lang="ru-RU"/>
        </a:p>
      </dgm:t>
    </dgm:pt>
    <dgm:pt modelId="{D405EC5A-5FD0-4EEB-9D1D-6D5A0677B3EF}">
      <dgm:prSet phldrT="[Текст]"/>
      <dgm:spPr/>
      <dgm:t>
        <a:bodyPr/>
        <a:lstStyle/>
        <a:p>
          <a:r>
            <a:rPr lang="ru-RU" dirty="0" smtClean="0"/>
            <a:t>Дети оказываются в ситуации поиска решений</a:t>
          </a:r>
          <a:endParaRPr lang="ru-RU" dirty="0"/>
        </a:p>
      </dgm:t>
    </dgm:pt>
    <dgm:pt modelId="{FA76320A-645F-4087-9F09-765CD480F7E4}" type="parTrans" cxnId="{F0E9E015-E60F-471E-8862-0E664AE6CE5A}">
      <dgm:prSet/>
      <dgm:spPr/>
      <dgm:t>
        <a:bodyPr/>
        <a:lstStyle/>
        <a:p>
          <a:endParaRPr lang="ru-RU"/>
        </a:p>
      </dgm:t>
    </dgm:pt>
    <dgm:pt modelId="{8472B05A-422D-4BA6-A0B5-5B77226AD5C8}" type="sibTrans" cxnId="{F0E9E015-E60F-471E-8862-0E664AE6CE5A}">
      <dgm:prSet/>
      <dgm:spPr/>
      <dgm:t>
        <a:bodyPr/>
        <a:lstStyle/>
        <a:p>
          <a:endParaRPr lang="ru-RU"/>
        </a:p>
      </dgm:t>
    </dgm:pt>
    <dgm:pt modelId="{C9F2F73F-5569-44A9-ADD9-5A4EE1EDE0E4}" type="pres">
      <dgm:prSet presAssocID="{709D0AF1-C064-4DFE-ACD9-328EC0D0D75E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D9BD029-7F3E-4261-921C-6343640B3381}" type="pres">
      <dgm:prSet presAssocID="{5D1B71AF-8535-43B5-A01B-24A4DEAC8332}" presName="linNode" presStyleCnt="0"/>
      <dgm:spPr/>
    </dgm:pt>
    <dgm:pt modelId="{46D76405-4022-4FF9-9556-1227F134AF1A}" type="pres">
      <dgm:prSet presAssocID="{5D1B71AF-8535-43B5-A01B-24A4DEAC8332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55BEBA3-739E-4FB6-AC50-03CAAB425BE1}" type="pres">
      <dgm:prSet presAssocID="{5D1B71AF-8535-43B5-A01B-24A4DEAC8332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810E827-6D72-4CB1-B73F-339CBA7B60EF}" type="pres">
      <dgm:prSet presAssocID="{B5F64F90-C6E0-49BE-866F-5D4DE42281E9}" presName="sp" presStyleCnt="0"/>
      <dgm:spPr/>
    </dgm:pt>
    <dgm:pt modelId="{8021A346-88D0-407F-8CFE-B20C9087149A}" type="pres">
      <dgm:prSet presAssocID="{C93A03DF-B8A3-4CD9-800F-E5A41B97FBF6}" presName="linNode" presStyleCnt="0"/>
      <dgm:spPr/>
    </dgm:pt>
    <dgm:pt modelId="{933BDD67-E578-44B2-8653-0413FC052723}" type="pres">
      <dgm:prSet presAssocID="{C93A03DF-B8A3-4CD9-800F-E5A41B97FBF6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0B9761F-D09D-405C-A823-EBA84192F451}" type="pres">
      <dgm:prSet presAssocID="{C93A03DF-B8A3-4CD9-800F-E5A41B97FBF6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1CB940E-F1CF-4A1B-BDC5-15F1C75B6CC6}" type="pres">
      <dgm:prSet presAssocID="{C189F5BA-CCDB-4021-A59C-F8A1DE47860B}" presName="sp" presStyleCnt="0"/>
      <dgm:spPr/>
    </dgm:pt>
    <dgm:pt modelId="{546FB062-3138-4505-A4E4-06A45AB26CC7}" type="pres">
      <dgm:prSet presAssocID="{3D005D93-A0B0-418E-A818-89617F5AEBD4}" presName="linNode" presStyleCnt="0"/>
      <dgm:spPr/>
    </dgm:pt>
    <dgm:pt modelId="{9035BB4B-E38E-489F-A3F4-1D1BA56C9479}" type="pres">
      <dgm:prSet presAssocID="{3D005D93-A0B0-418E-A818-89617F5AEBD4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0B5EE99-CD47-4CC9-9841-D9B82BF9831A}" type="pres">
      <dgm:prSet presAssocID="{3D005D93-A0B0-418E-A818-89617F5AEBD4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AC13CBD-E1EC-4B2A-888F-D3A25E9F2E3E}" type="presOf" srcId="{C93A03DF-B8A3-4CD9-800F-E5A41B97FBF6}" destId="{933BDD67-E578-44B2-8653-0413FC052723}" srcOrd="0" destOrd="0" presId="urn:microsoft.com/office/officeart/2005/8/layout/vList5"/>
    <dgm:cxn modelId="{B37285FE-9F17-4E34-934E-3392BFA9BDE7}" type="presOf" srcId="{709D0AF1-C064-4DFE-ACD9-328EC0D0D75E}" destId="{C9F2F73F-5569-44A9-ADD9-5A4EE1EDE0E4}" srcOrd="0" destOrd="0" presId="urn:microsoft.com/office/officeart/2005/8/layout/vList5"/>
    <dgm:cxn modelId="{F0E9E015-E60F-471E-8862-0E664AE6CE5A}" srcId="{3D005D93-A0B0-418E-A818-89617F5AEBD4}" destId="{D405EC5A-5FD0-4EEB-9D1D-6D5A0677B3EF}" srcOrd="1" destOrd="0" parTransId="{FA76320A-645F-4087-9F09-765CD480F7E4}" sibTransId="{8472B05A-422D-4BA6-A0B5-5B77226AD5C8}"/>
    <dgm:cxn modelId="{F1E84F2E-7103-45D1-BB1B-1469E184ECDA}" type="presOf" srcId="{5D1B71AF-8535-43B5-A01B-24A4DEAC8332}" destId="{46D76405-4022-4FF9-9556-1227F134AF1A}" srcOrd="0" destOrd="0" presId="urn:microsoft.com/office/officeart/2005/8/layout/vList5"/>
    <dgm:cxn modelId="{C8BBD326-5EA9-44D9-85B0-EB1FF2BF8381}" srcId="{C93A03DF-B8A3-4CD9-800F-E5A41B97FBF6}" destId="{EF9A515A-E6D8-473C-A473-AA614360DA7D}" srcOrd="0" destOrd="0" parTransId="{F5F1E429-8F55-4177-A7FA-255B11E0D34C}" sibTransId="{C96AE872-1AB9-4AC6-9A29-06FB1FD215D7}"/>
    <dgm:cxn modelId="{FD6020FD-7882-44D4-B1DE-72F7AC961FA1}" type="presOf" srcId="{3D005D93-A0B0-418E-A818-89617F5AEBD4}" destId="{9035BB4B-E38E-489F-A3F4-1D1BA56C9479}" srcOrd="0" destOrd="0" presId="urn:microsoft.com/office/officeart/2005/8/layout/vList5"/>
    <dgm:cxn modelId="{077FCB60-1CF9-4340-A622-D4B48150DD4F}" srcId="{3D005D93-A0B0-418E-A818-89617F5AEBD4}" destId="{12E0E389-FCF0-4601-A662-026E45117494}" srcOrd="0" destOrd="0" parTransId="{DB178193-6C65-44C3-9136-EAF70673E7C5}" sibTransId="{9353AB1D-7331-47F6-8217-49E57380037C}"/>
    <dgm:cxn modelId="{83954807-318D-4197-ACE1-55F2B9F1D4FA}" srcId="{5D1B71AF-8535-43B5-A01B-24A4DEAC8332}" destId="{6B4AD91E-8784-4870-AD6F-B86326E8B1FC}" srcOrd="0" destOrd="0" parTransId="{6F8EE8A3-7702-4959-9E60-0AD4AA071A47}" sibTransId="{8F4A78E6-4E16-49E5-A1D9-A2FC0973051C}"/>
    <dgm:cxn modelId="{666EE7D3-641E-4C3F-8F76-08C4BE155D88}" srcId="{C93A03DF-B8A3-4CD9-800F-E5A41B97FBF6}" destId="{5BC2D373-F023-4006-ADC3-BD1D7DEB1538}" srcOrd="1" destOrd="0" parTransId="{9CE3DCE6-B201-49C0-AF10-BE510DF3BBD0}" sibTransId="{49D2D85B-9230-4DAE-8E48-2AE5480F36E5}"/>
    <dgm:cxn modelId="{397F5029-190F-49D9-9FE1-205EB443A8D9}" type="presOf" srcId="{D405EC5A-5FD0-4EEB-9D1D-6D5A0677B3EF}" destId="{50B5EE99-CD47-4CC9-9841-D9B82BF9831A}" srcOrd="0" destOrd="1" presId="urn:microsoft.com/office/officeart/2005/8/layout/vList5"/>
    <dgm:cxn modelId="{636818B9-EF6A-467F-8208-4CF2BCD11602}" srcId="{709D0AF1-C064-4DFE-ACD9-328EC0D0D75E}" destId="{C93A03DF-B8A3-4CD9-800F-E5A41B97FBF6}" srcOrd="1" destOrd="0" parTransId="{9CE3B7C2-DCD3-468E-B23F-C26E4219794D}" sibTransId="{C189F5BA-CCDB-4021-A59C-F8A1DE47860B}"/>
    <dgm:cxn modelId="{7EC0B6ED-830A-4F02-B465-975251325FE2}" srcId="{709D0AF1-C064-4DFE-ACD9-328EC0D0D75E}" destId="{3D005D93-A0B0-418E-A818-89617F5AEBD4}" srcOrd="2" destOrd="0" parTransId="{832B80F7-3588-4A12-ABBB-2758610D3F95}" sibTransId="{4DA67DB5-D27F-4AB0-A724-16D6C741E242}"/>
    <dgm:cxn modelId="{028B75E6-825B-474C-9BD7-41B06EB36499}" type="presOf" srcId="{EF9A515A-E6D8-473C-A473-AA614360DA7D}" destId="{20B9761F-D09D-405C-A823-EBA84192F451}" srcOrd="0" destOrd="0" presId="urn:microsoft.com/office/officeart/2005/8/layout/vList5"/>
    <dgm:cxn modelId="{A662C697-293B-4332-B36B-B0B188810210}" type="presOf" srcId="{3EB1985D-D79A-4424-979D-88D5E214B475}" destId="{655BEBA3-739E-4FB6-AC50-03CAAB425BE1}" srcOrd="0" destOrd="1" presId="urn:microsoft.com/office/officeart/2005/8/layout/vList5"/>
    <dgm:cxn modelId="{BD566A20-BD27-4776-9E42-EDD7158AAE24}" type="presOf" srcId="{6B4AD91E-8784-4870-AD6F-B86326E8B1FC}" destId="{655BEBA3-739E-4FB6-AC50-03CAAB425BE1}" srcOrd="0" destOrd="0" presId="urn:microsoft.com/office/officeart/2005/8/layout/vList5"/>
    <dgm:cxn modelId="{56D25688-87E7-4759-BD3E-1EE404DF1619}" srcId="{709D0AF1-C064-4DFE-ACD9-328EC0D0D75E}" destId="{5D1B71AF-8535-43B5-A01B-24A4DEAC8332}" srcOrd="0" destOrd="0" parTransId="{B35D309D-1220-4F45-A3F4-3BCF714658DD}" sibTransId="{B5F64F90-C6E0-49BE-866F-5D4DE42281E9}"/>
    <dgm:cxn modelId="{98B9EB22-0CAE-42D7-9A57-D180384A1636}" type="presOf" srcId="{5BC2D373-F023-4006-ADC3-BD1D7DEB1538}" destId="{20B9761F-D09D-405C-A823-EBA84192F451}" srcOrd="0" destOrd="1" presId="urn:microsoft.com/office/officeart/2005/8/layout/vList5"/>
    <dgm:cxn modelId="{49C3A581-C7BA-4491-8920-BA5EDA2E685C}" type="presOf" srcId="{12E0E389-FCF0-4601-A662-026E45117494}" destId="{50B5EE99-CD47-4CC9-9841-D9B82BF9831A}" srcOrd="0" destOrd="0" presId="urn:microsoft.com/office/officeart/2005/8/layout/vList5"/>
    <dgm:cxn modelId="{9B19510B-58D8-4C9A-BF80-075D4A46619C}" srcId="{5D1B71AF-8535-43B5-A01B-24A4DEAC8332}" destId="{3EB1985D-D79A-4424-979D-88D5E214B475}" srcOrd="1" destOrd="0" parTransId="{30ADE4CA-A147-45AC-89BC-174D5604C226}" sibTransId="{B1FC47BF-0617-4B5F-993E-D873539024A2}"/>
    <dgm:cxn modelId="{90A6C658-BFCA-4660-8FCC-9C0FF0A2FAED}" type="presParOf" srcId="{C9F2F73F-5569-44A9-ADD9-5A4EE1EDE0E4}" destId="{4D9BD029-7F3E-4261-921C-6343640B3381}" srcOrd="0" destOrd="0" presId="urn:microsoft.com/office/officeart/2005/8/layout/vList5"/>
    <dgm:cxn modelId="{3CA2A7F6-2A11-4BCD-92C2-ACF4C46F5E5E}" type="presParOf" srcId="{4D9BD029-7F3E-4261-921C-6343640B3381}" destId="{46D76405-4022-4FF9-9556-1227F134AF1A}" srcOrd="0" destOrd="0" presId="urn:microsoft.com/office/officeart/2005/8/layout/vList5"/>
    <dgm:cxn modelId="{7FE8FC26-5A69-4ADB-8B66-6E86016B76A2}" type="presParOf" srcId="{4D9BD029-7F3E-4261-921C-6343640B3381}" destId="{655BEBA3-739E-4FB6-AC50-03CAAB425BE1}" srcOrd="1" destOrd="0" presId="urn:microsoft.com/office/officeart/2005/8/layout/vList5"/>
    <dgm:cxn modelId="{F5B7E50D-F5AF-457E-B6F9-C32FA2320267}" type="presParOf" srcId="{C9F2F73F-5569-44A9-ADD9-5A4EE1EDE0E4}" destId="{1810E827-6D72-4CB1-B73F-339CBA7B60EF}" srcOrd="1" destOrd="0" presId="urn:microsoft.com/office/officeart/2005/8/layout/vList5"/>
    <dgm:cxn modelId="{D7873427-2785-416C-A27D-71EC847DE54C}" type="presParOf" srcId="{C9F2F73F-5569-44A9-ADD9-5A4EE1EDE0E4}" destId="{8021A346-88D0-407F-8CFE-B20C9087149A}" srcOrd="2" destOrd="0" presId="urn:microsoft.com/office/officeart/2005/8/layout/vList5"/>
    <dgm:cxn modelId="{50B6A212-53D4-4ACF-9571-BECE0BE9EB03}" type="presParOf" srcId="{8021A346-88D0-407F-8CFE-B20C9087149A}" destId="{933BDD67-E578-44B2-8653-0413FC052723}" srcOrd="0" destOrd="0" presId="urn:microsoft.com/office/officeart/2005/8/layout/vList5"/>
    <dgm:cxn modelId="{EA633A02-4704-46DD-AB22-153437A4984D}" type="presParOf" srcId="{8021A346-88D0-407F-8CFE-B20C9087149A}" destId="{20B9761F-D09D-405C-A823-EBA84192F451}" srcOrd="1" destOrd="0" presId="urn:microsoft.com/office/officeart/2005/8/layout/vList5"/>
    <dgm:cxn modelId="{22EDAAE1-D70A-42E8-B861-8D5614E961DD}" type="presParOf" srcId="{C9F2F73F-5569-44A9-ADD9-5A4EE1EDE0E4}" destId="{51CB940E-F1CF-4A1B-BDC5-15F1C75B6CC6}" srcOrd="3" destOrd="0" presId="urn:microsoft.com/office/officeart/2005/8/layout/vList5"/>
    <dgm:cxn modelId="{2CAC00DF-D168-4661-A036-807E51156D45}" type="presParOf" srcId="{C9F2F73F-5569-44A9-ADD9-5A4EE1EDE0E4}" destId="{546FB062-3138-4505-A4E4-06A45AB26CC7}" srcOrd="4" destOrd="0" presId="urn:microsoft.com/office/officeart/2005/8/layout/vList5"/>
    <dgm:cxn modelId="{57E2B3E4-E5C8-4105-8E03-1356ADE4DB3D}" type="presParOf" srcId="{546FB062-3138-4505-A4E4-06A45AB26CC7}" destId="{9035BB4B-E38E-489F-A3F4-1D1BA56C9479}" srcOrd="0" destOrd="0" presId="urn:microsoft.com/office/officeart/2005/8/layout/vList5"/>
    <dgm:cxn modelId="{F1937FCB-96EF-435F-BEFA-2A455BD298B9}" type="presParOf" srcId="{546FB062-3138-4505-A4E4-06A45AB26CC7}" destId="{50B5EE99-CD47-4CC9-9841-D9B82BF9831A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55BEBA3-739E-4FB6-AC50-03CAAB425BE1}">
      <dsp:nvSpPr>
        <dsp:cNvPr id="0" name=""/>
        <dsp:cNvSpPr/>
      </dsp:nvSpPr>
      <dsp:spPr>
        <a:xfrm rot="5400000">
          <a:off x="5025595" y="-1918145"/>
          <a:ext cx="1141065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900" kern="1200" dirty="0" smtClean="0"/>
            <a:t>Прямое обучение</a:t>
          </a:r>
          <a:endParaRPr lang="ru-RU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900" kern="1200" dirty="0" smtClean="0"/>
            <a:t>Непосредственное участие</a:t>
          </a:r>
          <a:endParaRPr lang="ru-RU" sz="1900" kern="1200" dirty="0"/>
        </a:p>
      </dsp:txBody>
      <dsp:txXfrm rot="-5400000">
        <a:off x="2962656" y="200496"/>
        <a:ext cx="5211242" cy="1029661"/>
      </dsp:txXfrm>
    </dsp:sp>
    <dsp:sp modelId="{46D76405-4022-4FF9-9556-1227F134AF1A}">
      <dsp:nvSpPr>
        <dsp:cNvPr id="0" name=""/>
        <dsp:cNvSpPr/>
      </dsp:nvSpPr>
      <dsp:spPr>
        <a:xfrm>
          <a:off x="0" y="2161"/>
          <a:ext cx="2962656" cy="142633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 dirty="0" smtClean="0"/>
            <a:t>Активная</a:t>
          </a:r>
          <a:endParaRPr lang="ru-RU" sz="2600" kern="1200" dirty="0"/>
        </a:p>
      </dsp:txBody>
      <dsp:txXfrm>
        <a:off x="69628" y="71789"/>
        <a:ext cx="2823400" cy="1287075"/>
      </dsp:txXfrm>
    </dsp:sp>
    <dsp:sp modelId="{20B9761F-D09D-405C-A823-EBA84192F451}">
      <dsp:nvSpPr>
        <dsp:cNvPr id="0" name=""/>
        <dsp:cNvSpPr/>
      </dsp:nvSpPr>
      <dsp:spPr>
        <a:xfrm rot="5400000">
          <a:off x="5025595" y="-420497"/>
          <a:ext cx="1141065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900" kern="1200" dirty="0" smtClean="0"/>
            <a:t>Направляет свои действия на активизацию опыта детей</a:t>
          </a:r>
          <a:endParaRPr lang="ru-RU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900" kern="1200" dirty="0" smtClean="0"/>
            <a:t>Организация поисковой деятельности</a:t>
          </a:r>
          <a:endParaRPr lang="ru-RU" sz="1900" kern="1200" dirty="0"/>
        </a:p>
      </dsp:txBody>
      <dsp:txXfrm rot="-5400000">
        <a:off x="2962656" y="1698144"/>
        <a:ext cx="5211242" cy="1029661"/>
      </dsp:txXfrm>
    </dsp:sp>
    <dsp:sp modelId="{933BDD67-E578-44B2-8653-0413FC052723}">
      <dsp:nvSpPr>
        <dsp:cNvPr id="0" name=""/>
        <dsp:cNvSpPr/>
      </dsp:nvSpPr>
      <dsp:spPr>
        <a:xfrm>
          <a:off x="0" y="1499809"/>
          <a:ext cx="2962656" cy="142633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 dirty="0" smtClean="0"/>
            <a:t>Менее активная</a:t>
          </a:r>
          <a:endParaRPr lang="ru-RU" sz="2600" kern="1200" dirty="0"/>
        </a:p>
      </dsp:txBody>
      <dsp:txXfrm>
        <a:off x="69628" y="1569437"/>
        <a:ext cx="2823400" cy="1287075"/>
      </dsp:txXfrm>
    </dsp:sp>
    <dsp:sp modelId="{50B5EE99-CD47-4CC9-9841-D9B82BF9831A}">
      <dsp:nvSpPr>
        <dsp:cNvPr id="0" name=""/>
        <dsp:cNvSpPr/>
      </dsp:nvSpPr>
      <dsp:spPr>
        <a:xfrm rot="5400000">
          <a:off x="5025595" y="1077151"/>
          <a:ext cx="1141065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900" kern="1200" dirty="0" smtClean="0"/>
            <a:t>Создание условий для самостоятельной творческой деятельности детей</a:t>
          </a:r>
          <a:endParaRPr lang="ru-RU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900" kern="1200" dirty="0" smtClean="0"/>
            <a:t>Дети оказываются в ситуации поиска решений</a:t>
          </a:r>
          <a:endParaRPr lang="ru-RU" sz="1900" kern="1200" dirty="0"/>
        </a:p>
      </dsp:txBody>
      <dsp:txXfrm rot="-5400000">
        <a:off x="2962656" y="3195792"/>
        <a:ext cx="5211242" cy="1029661"/>
      </dsp:txXfrm>
    </dsp:sp>
    <dsp:sp modelId="{9035BB4B-E38E-489F-A3F4-1D1BA56C9479}">
      <dsp:nvSpPr>
        <dsp:cNvPr id="0" name=""/>
        <dsp:cNvSpPr/>
      </dsp:nvSpPr>
      <dsp:spPr>
        <a:xfrm>
          <a:off x="0" y="2997457"/>
          <a:ext cx="2962656" cy="142633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 dirty="0" smtClean="0"/>
            <a:t>Опосредованная</a:t>
          </a:r>
          <a:endParaRPr lang="ru-RU" sz="2600" kern="1200" dirty="0"/>
        </a:p>
      </dsp:txBody>
      <dsp:txXfrm>
        <a:off x="69628" y="3067085"/>
        <a:ext cx="2823400" cy="128707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05.04.2022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05.04.2022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05.04.2022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05.04.2022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05.04.2022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i (11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404665"/>
            <a:ext cx="7056784" cy="2376264"/>
          </a:xfrm>
        </p:spPr>
        <p:txBody>
          <a:bodyPr/>
          <a:lstStyle/>
          <a:p>
            <a:r>
              <a:rPr lang="ru-RU" dirty="0" smtClean="0"/>
              <a:t>Рисование с детьми раннего возраста</a:t>
            </a:r>
            <a:br>
              <a:rPr lang="ru-RU" dirty="0" smtClean="0"/>
            </a:br>
            <a:r>
              <a:rPr lang="ru-RU" dirty="0" smtClean="0"/>
              <a:t> </a:t>
            </a:r>
            <a:r>
              <a:rPr lang="ru-RU" i="1" dirty="0" smtClean="0"/>
              <a:t>(методика работы)</a:t>
            </a:r>
            <a:endParaRPr lang="ru-RU" i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4077072"/>
            <a:ext cx="5904656" cy="1728192"/>
          </a:xfrm>
        </p:spPr>
        <p:txBody>
          <a:bodyPr/>
          <a:lstStyle/>
          <a:p>
            <a:r>
              <a:rPr lang="ru-RU" dirty="0" smtClean="0"/>
              <a:t>Выполнила: </a:t>
            </a:r>
            <a:r>
              <a:rPr lang="ru-RU" i="1" dirty="0" smtClean="0"/>
              <a:t>воспитатель МАДОУ г.Нижневартовска ДС №45 «Искорка</a:t>
            </a:r>
            <a:r>
              <a:rPr lang="ru-RU" dirty="0" smtClean="0"/>
              <a:t>»</a:t>
            </a:r>
          </a:p>
          <a:p>
            <a:r>
              <a:rPr lang="ru-RU" i="1" dirty="0" err="1" smtClean="0"/>
              <a:t>Бикеева</a:t>
            </a:r>
            <a:r>
              <a:rPr lang="ru-RU" i="1" dirty="0" smtClean="0"/>
              <a:t> </a:t>
            </a:r>
            <a:r>
              <a:rPr lang="ru-RU" i="1" dirty="0" smtClean="0"/>
              <a:t>В.В.</a:t>
            </a:r>
            <a:endParaRPr lang="ru-RU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354162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Формирование у детей навыков ИЗО- деятельности заключается: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1988840"/>
            <a:ext cx="7498080" cy="4259560"/>
          </a:xfrm>
        </p:spPr>
        <p:txBody>
          <a:bodyPr>
            <a:noAutofit/>
          </a:bodyPr>
          <a:lstStyle/>
          <a:p>
            <a:r>
              <a:rPr lang="ru-RU" sz="4000" i="1" dirty="0" smtClean="0"/>
              <a:t>В обучении действиям, специфичным для рисунка и лепки</a:t>
            </a:r>
            <a:endParaRPr lang="ru-RU" sz="4000" dirty="0" smtClean="0"/>
          </a:p>
          <a:p>
            <a:r>
              <a:rPr lang="ru-RU" sz="4000" i="1" dirty="0" smtClean="0"/>
              <a:t>В направлении внимания и усилий на создание графического и пластического образа</a:t>
            </a:r>
            <a:endParaRPr lang="ru-RU" sz="40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Задача педагога: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Подвести воспитанников к пониманию, что при помощи красок, карандаша можно изобразить множество вещей окружающего мира;</a:t>
            </a:r>
          </a:p>
          <a:p>
            <a:r>
              <a:rPr lang="ru-RU" dirty="0" smtClean="0"/>
              <a:t>Помочь детям усвоить простейшие элементы рисунка (мазок, линия) и основные цвета;</a:t>
            </a:r>
          </a:p>
          <a:p>
            <a:r>
              <a:rPr lang="ru-RU" dirty="0" smtClean="0"/>
              <a:t>Способствовать развитию движений руки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274638"/>
            <a:ext cx="8250120" cy="1143000"/>
          </a:xfrm>
        </p:spPr>
        <p:txBody>
          <a:bodyPr/>
          <a:lstStyle/>
          <a:p>
            <a:r>
              <a:rPr lang="ru-RU" dirty="0" smtClean="0"/>
              <a:t>Для рисования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96752"/>
            <a:ext cx="4114800" cy="5661248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Желательно подбирать такую тематику, чтобы она была интересна для каждого ребенка</a:t>
            </a:r>
          </a:p>
          <a:p>
            <a:r>
              <a:rPr lang="ru-RU" dirty="0" smtClean="0"/>
              <a:t>Воспитатель планирует игры-занятия по рисованию, основанные на игровом сюжете (веселые кисточки танцуют под музыку, оставляя на елочке разноцветные огоньки); (грустный дождик идет и роняет на землю капельки-слезинки)..</a:t>
            </a:r>
          </a:p>
        </p:txBody>
      </p:sp>
      <p:pic>
        <p:nvPicPr>
          <p:cNvPr id="4" name="Рисунок 3" descr="i (5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788024" y="548680"/>
            <a:ext cx="4355976" cy="63093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ru-RU" sz="3600" u="sng" dirty="0" smtClean="0"/>
              <a:t>Воспитатель должен научить детей пользоваться </a:t>
            </a:r>
            <a:r>
              <a:rPr lang="ru-RU" sz="3600" u="sng" dirty="0" err="1" smtClean="0"/>
              <a:t>изо-материалом</a:t>
            </a:r>
            <a:r>
              <a:rPr lang="ru-RU" sz="3600" u="sng" dirty="0" smtClean="0"/>
              <a:t>:</a:t>
            </a:r>
            <a:endParaRPr lang="ru-RU" sz="3600" u="sng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/>
          <a:lstStyle/>
          <a:p>
            <a:r>
              <a:rPr lang="ru-RU" dirty="0" smtClean="0"/>
              <a:t>Держать и действовать карандашом, кистью, красками (набирать краску, промывать, просушивать)</a:t>
            </a:r>
          </a:p>
          <a:p>
            <a:r>
              <a:rPr lang="ru-RU" dirty="0" smtClean="0"/>
              <a:t>Смело и уверенно выполнять </a:t>
            </a:r>
            <a:r>
              <a:rPr lang="ru-RU" dirty="0" err="1" smtClean="0"/>
              <a:t>изо-действия</a:t>
            </a:r>
            <a:r>
              <a:rPr lang="ru-RU" dirty="0" smtClean="0"/>
              <a:t>:</a:t>
            </a:r>
          </a:p>
          <a:p>
            <a:pPr>
              <a:buNone/>
            </a:pPr>
            <a:r>
              <a:rPr lang="ru-RU" dirty="0" smtClean="0"/>
              <a:t>-рисовать линии (прямые и замкнутые), штрихи, пятна;</a:t>
            </a:r>
          </a:p>
          <a:p>
            <a:pPr>
              <a:buNone/>
            </a:pPr>
            <a:r>
              <a:rPr lang="ru-RU" dirty="0" smtClean="0"/>
              <a:t>-выполнять изображения, узнаваемые другими людьми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Autofit/>
          </a:bodyPr>
          <a:lstStyle/>
          <a:p>
            <a:r>
              <a:rPr lang="ru-RU" sz="3600" b="1" u="sng" dirty="0" smtClean="0"/>
              <a:t>Рисование-</a:t>
            </a:r>
            <a:endParaRPr lang="ru-RU" sz="3600" b="1" u="sng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Приобщает малышей к миру прекрасного, развивает </a:t>
            </a:r>
            <a:r>
              <a:rPr lang="ru-RU" dirty="0" err="1" smtClean="0"/>
              <a:t>креативность</a:t>
            </a:r>
            <a:r>
              <a:rPr lang="ru-RU" dirty="0" smtClean="0"/>
              <a:t>, формирует эстетический вкус, позволяет ощутить гармонию окружающего мира. </a:t>
            </a:r>
          </a:p>
          <a:p>
            <a:pPr>
              <a:buNone/>
            </a:pPr>
            <a:r>
              <a:rPr lang="ru-RU" dirty="0" smtClean="0"/>
              <a:t>Часто несет в себе и элементы психотерапии (</a:t>
            </a:r>
            <a:r>
              <a:rPr lang="ru-RU" dirty="0" err="1" smtClean="0"/>
              <a:t>арттерапии</a:t>
            </a:r>
            <a:r>
              <a:rPr lang="ru-RU" dirty="0" smtClean="0"/>
              <a:t>)-успокаивает, занимает, отвлекает.</a:t>
            </a:r>
          </a:p>
          <a:p>
            <a:pPr>
              <a:buNone/>
            </a:pPr>
            <a:r>
              <a:rPr lang="ru-RU" dirty="0" smtClean="0"/>
              <a:t>Необходимо развивать способности ребенка образно воспринимать мир, придумывать новые сюжеты.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b="1" dirty="0" smtClean="0"/>
              <a:t>Таким образом, занимаясь рисованием с маленькими детьми необходимо учитывать особенности раннего возраста:</a:t>
            </a:r>
            <a:endParaRPr lang="ru-RU" sz="28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u="sng" dirty="0" smtClean="0"/>
              <a:t>Дети не умеют правильно держать карандаш и кисточку, </a:t>
            </a:r>
          </a:p>
          <a:p>
            <a:r>
              <a:rPr lang="ru-RU" u="sng" dirty="0" smtClean="0"/>
              <a:t>Не регулируют силу давления на бумагу,</a:t>
            </a:r>
          </a:p>
          <a:p>
            <a:r>
              <a:rPr lang="ru-RU" u="sng" dirty="0" smtClean="0"/>
              <a:t>Не ориентируются на листе бумаги и часто выходят за край.</a:t>
            </a:r>
          </a:p>
          <a:p>
            <a:pPr>
              <a:buNone/>
            </a:pPr>
            <a:r>
              <a:rPr lang="ru-RU" dirty="0" smtClean="0"/>
              <a:t>Часто отсутствие умений сердит малышей и они оставляют попытки нарисовать задуманное- в этом случае рисование может остаться на уровне хаотичных движений.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/>
          <a:lstStyle/>
          <a:p>
            <a:r>
              <a:rPr lang="ru-RU" dirty="0" smtClean="0"/>
              <a:t>Помимо обучения навыкам рисования, формирования интереса и положительного отношения к изобразительной деятельности, занятия по сюжетному рисованию развивают речь, фантазию и творчество, знакомят с окружающим миром, способствуют личностному и эстетическому развитию.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908862"/>
          </a:xfrm>
        </p:spPr>
        <p:txBody>
          <a:bodyPr/>
          <a:lstStyle/>
          <a:p>
            <a:r>
              <a:rPr lang="ru-RU" dirty="0" smtClean="0"/>
              <a:t>Спасибо </a:t>
            </a:r>
            <a:r>
              <a:rPr lang="ru-RU" smtClean="0"/>
              <a:t>за внимание!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i (8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628800"/>
            <a:ext cx="9143999" cy="522919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71600" y="0"/>
            <a:ext cx="4032448" cy="6858000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Ранний возраст – период, когда зарождаются не только игровые, но и продуктивные виды деятельности ребенка – рисование, лепка, аппликация, конструирование. Их возникновение также тесно связано с предметной деятельностью.</a:t>
            </a:r>
          </a:p>
          <a:p>
            <a:endParaRPr lang="ru-RU" dirty="0"/>
          </a:p>
        </p:txBody>
      </p:sp>
      <p:pic>
        <p:nvPicPr>
          <p:cNvPr id="5" name="Рисунок 4" descr="i (2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932040" y="0"/>
            <a:ext cx="421196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 формировании личности ребенка неоценимое значение имеют разнообразные виды художественно-творческой деятельности: рисование, лепка, вырезание из бумаги фигурок и наклеивание их, создание различных конструкций из природных материалов и т.д.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58218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В развитии творческой активности любой ребенок нуждается в помощи взрослого. Роль педагога на разных этапах работы с детьми не одинаковая: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700213"/>
          <a:ext cx="8229600" cy="44259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 smtClean="0"/>
              <a:t>Главный принцип обучения детей любого возраста рисованию -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ctr">
              <a:buNone/>
            </a:pPr>
            <a:r>
              <a:rPr lang="ru-RU" u="sng" dirty="0" smtClean="0"/>
              <a:t>наглядность:</a:t>
            </a:r>
          </a:p>
          <a:p>
            <a:pPr>
              <a:buNone/>
            </a:pPr>
            <a:r>
              <a:rPr lang="ru-RU" dirty="0" smtClean="0"/>
              <a:t>    ребенок должен знать, видеть, чувствовать тот предмет, явление, которые он собирается изобразить. Дети должны иметь ясные, четкие представления о предметах и явлениях. Средств наглядности, используемых на занятиях рисованием, много. Все они сопровождаются словесными объяснениями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15616" y="332656"/>
            <a:ext cx="7818072" cy="5915744"/>
          </a:xfrm>
        </p:spPr>
        <p:txBody>
          <a:bodyPr>
            <a:normAutofit fontScale="85000" lnSpcReduction="20000"/>
          </a:bodyPr>
          <a:lstStyle/>
          <a:p>
            <a:r>
              <a:rPr lang="ru-RU" sz="3500" dirty="0" smtClean="0"/>
              <a:t> В работах В. Н. Аванесовой рекомендуется постепенное вовлечение детей в совместный процесс рисования с воспитателем, когда ребенок дорисовывает начатую им работу - проводит ниточки к нарисованным шарам, стебельки к цветам, палочки к флажкам и т. п.</a:t>
            </a:r>
          </a:p>
          <a:p>
            <a:r>
              <a:rPr lang="ru-RU" sz="3500" dirty="0" smtClean="0"/>
              <a:t> Воспитатель может использовать показ приемов рисования и словесное объяснение, а дети будут сами выполнять задание без опорного рисунка. Здесь важно, чтобы процесс построения рисунка рукой педагога был хорошо согласован с ходом словесного изложения.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10146"/>
          </a:xfrm>
        </p:spPr>
        <p:txBody>
          <a:bodyPr>
            <a:normAutofit/>
          </a:bodyPr>
          <a:lstStyle/>
          <a:p>
            <a:r>
              <a:rPr lang="ru-RU" sz="3200" dirty="0" smtClean="0"/>
              <a:t>Смысл действий для ребенка </a:t>
            </a:r>
            <a:r>
              <a:rPr lang="ru-RU" sz="3200" u="sng" dirty="0" smtClean="0"/>
              <a:t>рисовать-играть</a:t>
            </a:r>
            <a:r>
              <a:rPr lang="ru-RU" sz="3200" dirty="0" smtClean="0"/>
              <a:t>, а не рисовать-изображать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040560"/>
          </a:xfrm>
        </p:spPr>
        <p:txBody>
          <a:bodyPr>
            <a:normAutofit/>
          </a:bodyPr>
          <a:lstStyle/>
          <a:p>
            <a:r>
              <a:rPr lang="ru-RU" dirty="0" smtClean="0"/>
              <a:t>При обучении детей раннего возраста рисованию активно используется</a:t>
            </a:r>
            <a:r>
              <a:rPr lang="ru-RU" u="sng" dirty="0" smtClean="0"/>
              <a:t> игра</a:t>
            </a:r>
            <a:r>
              <a:rPr lang="ru-RU" dirty="0" smtClean="0"/>
              <a:t>. Взрослый обыгрывает сюжет будущего рисунка с помощью игрушек и предметов, сопровождает рисование</a:t>
            </a:r>
            <a:r>
              <a:rPr lang="ru-RU" i="1" dirty="0" smtClean="0"/>
              <a:t> эмоциональным </a:t>
            </a:r>
            <a:r>
              <a:rPr lang="ru-RU" dirty="0" smtClean="0"/>
              <a:t>комментарием, использует стихи, загадки, </a:t>
            </a:r>
            <a:r>
              <a:rPr lang="ru-RU" dirty="0" err="1" smtClean="0"/>
              <a:t>потешки</a:t>
            </a:r>
            <a:r>
              <a:rPr lang="ru-RU" dirty="0" smtClean="0"/>
              <a:t>. Такой метод позволяет заинтересовать малышей, дольше удерживает их внимание, создает положительный настрой.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620688"/>
            <a:ext cx="7498080" cy="5627712"/>
          </a:xfrm>
        </p:spPr>
        <p:txBody>
          <a:bodyPr/>
          <a:lstStyle/>
          <a:p>
            <a:r>
              <a:rPr lang="ru-RU" dirty="0" smtClean="0"/>
              <a:t>В рисовании красками результатом деятельности для маленького ребенка является яркое пятно.</a:t>
            </a:r>
          </a:p>
          <a:p>
            <a:r>
              <a:rPr lang="ru-RU" dirty="0" smtClean="0"/>
              <a:t> Цвет - сильный эмоциональный раздражитель. В этом случае педагог должен помочь ребенку понять, что цвет в рисунке существует для воссоздания образа.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 smtClean="0"/>
              <a:t>А рисование пальчиками и ладошками дарит ощущение непосредственного взаимодействия с красками, впечатления от манипуляций с цветом.</a:t>
            </a:r>
            <a:endParaRPr lang="ru-RU" sz="2800" dirty="0"/>
          </a:p>
        </p:txBody>
      </p:sp>
      <p:pic>
        <p:nvPicPr>
          <p:cNvPr id="4" name="Содержимое 3" descr="i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95536" y="1700808"/>
            <a:ext cx="4104456" cy="4696763"/>
          </a:xfrm>
        </p:spPr>
      </p:pic>
      <p:pic>
        <p:nvPicPr>
          <p:cNvPr id="5" name="Рисунок 4" descr="i (1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72000" y="1700808"/>
            <a:ext cx="4057625" cy="474111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220</TotalTime>
  <Words>671</Words>
  <Application>Microsoft Office PowerPoint</Application>
  <PresentationFormat>Экран (4:3)</PresentationFormat>
  <Paragraphs>51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2" baseType="lpstr">
      <vt:lpstr>Corbel</vt:lpstr>
      <vt:lpstr>Gill Sans MT</vt:lpstr>
      <vt:lpstr>Verdana</vt:lpstr>
      <vt:lpstr>Wingdings 2</vt:lpstr>
      <vt:lpstr>Солнцестояние</vt:lpstr>
      <vt:lpstr>Рисование с детьми раннего возраста  (методика работы)</vt:lpstr>
      <vt:lpstr>Презентация PowerPoint</vt:lpstr>
      <vt:lpstr>Презентация PowerPoint</vt:lpstr>
      <vt:lpstr>В развитии творческой активности любой ребенок нуждается в помощи взрослого. Роль педагога на разных этапах работы с детьми не одинаковая: </vt:lpstr>
      <vt:lpstr>Главный принцип обучения детей любого возраста рисованию -</vt:lpstr>
      <vt:lpstr>Презентация PowerPoint</vt:lpstr>
      <vt:lpstr>Смысл действий для ребенка рисовать-играть, а не рисовать-изображать</vt:lpstr>
      <vt:lpstr>Презентация PowerPoint</vt:lpstr>
      <vt:lpstr>А рисование пальчиками и ладошками дарит ощущение непосредственного взаимодействия с красками, впечатления от манипуляций с цветом.</vt:lpstr>
      <vt:lpstr>Формирование у детей навыков ИЗО- деятельности заключается:</vt:lpstr>
      <vt:lpstr>Задача педагога:</vt:lpstr>
      <vt:lpstr>Для рисования </vt:lpstr>
      <vt:lpstr>Воспитатель должен научить детей пользоваться изо-материалом:</vt:lpstr>
      <vt:lpstr>Рисование-</vt:lpstr>
      <vt:lpstr>Таким образом, занимаясь рисованием с маленькими детьми необходимо учитывать особенности раннего возраста:</vt:lpstr>
      <vt:lpstr>Презентация PowerPoint</vt:lpstr>
      <vt:lpstr>Спасибо за внимание!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Рисование с детьми раннего возраста (опыт работы)</dc:title>
  <dc:creator>Виктория</dc:creator>
  <cp:lastModifiedBy>admin</cp:lastModifiedBy>
  <cp:revision>26</cp:revision>
  <dcterms:created xsi:type="dcterms:W3CDTF">2014-11-23T08:32:36Z</dcterms:created>
  <dcterms:modified xsi:type="dcterms:W3CDTF">2022-04-05T07:08:28Z</dcterms:modified>
</cp:coreProperties>
</file>