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8" r:id="rId11"/>
    <p:sldId id="269" r:id="rId12"/>
    <p:sldId id="267" r:id="rId13"/>
    <p:sldId id="266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5" autoAdjust="0"/>
    <p:restoredTop sz="94660"/>
  </p:normalViewPr>
  <p:slideViewPr>
    <p:cSldViewPr snapToGrid="0">
      <p:cViewPr>
        <p:scale>
          <a:sx n="103" d="100"/>
          <a:sy n="103" d="100"/>
        </p:scale>
        <p:origin x="-108" y="-3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57009-5A65-482D-B2F4-FDAFB0F41824}" type="datetimeFigureOut">
              <a:rPr lang="ru-RU" smtClean="0"/>
              <a:t>26.02.2024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8A134A6E-3687-40A7-A91B-9CBFE3D575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4150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57009-5A65-482D-B2F4-FDAFB0F41824}" type="datetimeFigureOut">
              <a:rPr lang="ru-RU" smtClean="0"/>
              <a:t>26.02.2024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A134A6E-3687-40A7-A91B-9CBFE3D575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6094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57009-5A65-482D-B2F4-FDAFB0F41824}" type="datetimeFigureOut">
              <a:rPr lang="ru-RU" smtClean="0"/>
              <a:t>26.02.2024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A134A6E-3687-40A7-A91B-9CBFE3D57593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812692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57009-5A65-482D-B2F4-FDAFB0F41824}" type="datetimeFigureOut">
              <a:rPr lang="ru-RU" smtClean="0"/>
              <a:t>26.02.2024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A134A6E-3687-40A7-A91B-9CBFE3D575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35591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57009-5A65-482D-B2F4-FDAFB0F41824}" type="datetimeFigureOut">
              <a:rPr lang="ru-RU" smtClean="0"/>
              <a:t>26.02.2024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A134A6E-3687-40A7-A91B-9CBFE3D57593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640559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57009-5A65-482D-B2F4-FDAFB0F41824}" type="datetimeFigureOut">
              <a:rPr lang="ru-RU" smtClean="0"/>
              <a:t>26.02.2024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A134A6E-3687-40A7-A91B-9CBFE3D575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34967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57009-5A65-482D-B2F4-FDAFB0F41824}" type="datetimeFigureOut">
              <a:rPr lang="ru-RU" smtClean="0"/>
              <a:t>26.02.2024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34A6E-3687-40A7-A91B-9CBFE3D575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40545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57009-5A65-482D-B2F4-FDAFB0F41824}" type="datetimeFigureOut">
              <a:rPr lang="ru-RU" smtClean="0"/>
              <a:t>26.02.2024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34A6E-3687-40A7-A91B-9CBFE3D575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2115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57009-5A65-482D-B2F4-FDAFB0F41824}" type="datetimeFigureOut">
              <a:rPr lang="ru-RU" smtClean="0"/>
              <a:t>26.02.2024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34A6E-3687-40A7-A91B-9CBFE3D575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75913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57009-5A65-482D-B2F4-FDAFB0F41824}" type="datetimeFigureOut">
              <a:rPr lang="ru-RU" smtClean="0"/>
              <a:t>26.02.2024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A134A6E-3687-40A7-A91B-9CBFE3D575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98887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57009-5A65-482D-B2F4-FDAFB0F41824}" type="datetimeFigureOut">
              <a:rPr lang="ru-RU" smtClean="0"/>
              <a:t>26.02.2024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8A134A6E-3687-40A7-A91B-9CBFE3D575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18717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57009-5A65-482D-B2F4-FDAFB0F41824}" type="datetimeFigureOut">
              <a:rPr lang="ru-RU" smtClean="0"/>
              <a:t>26.02.2024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8A134A6E-3687-40A7-A91B-9CBFE3D575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1219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57009-5A65-482D-B2F4-FDAFB0F41824}" type="datetimeFigureOut">
              <a:rPr lang="ru-RU" smtClean="0"/>
              <a:t>26.02.2024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34A6E-3687-40A7-A91B-9CBFE3D575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18380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57009-5A65-482D-B2F4-FDAFB0F41824}" type="datetimeFigureOut">
              <a:rPr lang="ru-RU" smtClean="0"/>
              <a:t>26.02.2024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34A6E-3687-40A7-A91B-9CBFE3D575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0537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57009-5A65-482D-B2F4-FDAFB0F41824}" type="datetimeFigureOut">
              <a:rPr lang="ru-RU" smtClean="0"/>
              <a:t>26.02.2024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34A6E-3687-40A7-A91B-9CBFE3D575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46193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57009-5A65-482D-B2F4-FDAFB0F41824}" type="datetimeFigureOut">
              <a:rPr lang="ru-RU" smtClean="0"/>
              <a:t>26.02.2024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A134A6E-3687-40A7-A91B-9CBFE3D575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9307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C57009-5A65-482D-B2F4-FDAFB0F41824}" type="datetimeFigureOut">
              <a:rPr lang="ru-RU" smtClean="0"/>
              <a:t>26.02.2024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8A134A6E-3687-40A7-A91B-9CBFE3D575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3725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89213" y="764931"/>
            <a:ext cx="8915399" cy="1125416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ea typeface="+mn-ea"/>
                <a:cs typeface="Times New Roman" pitchFamily="18" charset="0"/>
              </a:rPr>
              <a:t>«Современные психотехники в коррекционно-развивающей работе с детьми»</a:t>
            </a: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89213" y="2523393"/>
            <a:ext cx="8915399" cy="3912576"/>
          </a:xfrm>
        </p:spPr>
        <p:txBody>
          <a:bodyPr>
            <a:noAutofit/>
          </a:bodyPr>
          <a:lstStyle/>
          <a:p>
            <a:endParaRPr lang="ru-RU" sz="2800" b="1" dirty="0" smtClean="0">
              <a:solidFill>
                <a:schemeClr val="accent3">
                  <a:lumMod val="75000"/>
                </a:schemeClr>
              </a:solidFill>
              <a:cs typeface="Times New Roman" pitchFamily="18" charset="0"/>
            </a:endParaRPr>
          </a:p>
          <a:p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  <a:cs typeface="Times New Roman" pitchFamily="18" charset="0"/>
              </a:rPr>
              <a:t>«</a:t>
            </a:r>
            <a:r>
              <a:rPr lang="ru-RU" sz="2800" b="1" dirty="0" err="1">
                <a:solidFill>
                  <a:schemeClr val="accent3">
                    <a:lumMod val="75000"/>
                  </a:schemeClr>
                </a:solidFill>
                <a:cs typeface="Times New Roman" pitchFamily="18" charset="0"/>
              </a:rPr>
              <a:t>Психогимнастика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  <a:cs typeface="Times New Roman" pitchFamily="18" charset="0"/>
              </a:rPr>
              <a:t> – как средство                      для сохранения психического здоровья и предупреждения </a:t>
            </a:r>
            <a:r>
              <a:rPr lang="en-US" sz="2800" b="1" dirty="0">
                <a:solidFill>
                  <a:schemeClr val="accent3">
                    <a:lumMod val="75000"/>
                  </a:schemeClr>
                </a:solidFill>
                <a:cs typeface="Times New Roman" pitchFamily="18" charset="0"/>
              </a:rPr>
              <a:t>                                    </a:t>
            </a:r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  <a:cs typeface="Times New Roman" pitchFamily="18" charset="0"/>
              </a:rPr>
              <a:t>эмоциональных 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  <a:cs typeface="Times New Roman" pitchFamily="18" charset="0"/>
              </a:rPr>
              <a:t>расстройств у детей</a:t>
            </a:r>
            <a:r>
              <a:rPr lang="ru-RU" sz="2800" dirty="0" smtClean="0">
                <a:solidFill>
                  <a:schemeClr val="accent3">
                    <a:lumMod val="75000"/>
                  </a:schemeClr>
                </a:solidFill>
                <a:cs typeface="Times New Roman" pitchFamily="18" charset="0"/>
              </a:rPr>
              <a:t>»</a:t>
            </a:r>
          </a:p>
          <a:p>
            <a:endParaRPr lang="ru-RU" sz="2800" dirty="0"/>
          </a:p>
          <a:p>
            <a:pPr algn="r"/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Бикеева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Виктория Владиславовна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педагог-психолог </a:t>
            </a:r>
          </a:p>
          <a:p>
            <a:pPr algn="r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МАДОУ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г.Нижневартовска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ДС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№41 «Росинка»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1264818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55273" y="387927"/>
            <a:ext cx="9149339" cy="6216073"/>
          </a:xfrm>
        </p:spPr>
        <p:txBody>
          <a:bodyPr/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      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6691" y="2429164"/>
            <a:ext cx="6382326" cy="36206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2334589" y="612062"/>
            <a:ext cx="80954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Упражнение «Карета»</a:t>
            </a:r>
            <a:endParaRPr lang="ru-R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117461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53310" y="424873"/>
            <a:ext cx="9851302" cy="6216071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solidFill>
                  <a:schemeClr val="tx1"/>
                </a:solidFill>
              </a:rPr>
              <a:t>крыша</a:t>
            </a:r>
            <a:r>
              <a:rPr lang="ru-RU" sz="1800" dirty="0" smtClean="0">
                <a:solidFill>
                  <a:schemeClr val="tx1"/>
                </a:solidFill>
              </a:rPr>
              <a:t> </a:t>
            </a:r>
            <a:r>
              <a:rPr lang="ru-RU" sz="1800" dirty="0">
                <a:solidFill>
                  <a:schemeClr val="tx1"/>
                </a:solidFill>
              </a:rPr>
              <a:t>– это люди, которые готовы поддержать в любую минуту в сложной ситуации;</a:t>
            </a:r>
            <a:br>
              <a:rPr lang="ru-RU" sz="1800" dirty="0">
                <a:solidFill>
                  <a:schemeClr val="tx1"/>
                </a:solidFill>
              </a:rPr>
            </a:br>
            <a:r>
              <a:rPr lang="ru-RU" sz="1800" dirty="0">
                <a:solidFill>
                  <a:schemeClr val="tx1"/>
                </a:solidFill>
              </a:rPr>
              <a:t/>
            </a:r>
            <a:br>
              <a:rPr lang="ru-RU" sz="1800" dirty="0">
                <a:solidFill>
                  <a:schemeClr val="tx1"/>
                </a:solidFill>
              </a:rPr>
            </a:br>
            <a:r>
              <a:rPr lang="ru-RU" sz="1800" b="1" dirty="0">
                <a:solidFill>
                  <a:schemeClr val="tx1"/>
                </a:solidFill>
              </a:rPr>
              <a:t>двери </a:t>
            </a:r>
            <a:r>
              <a:rPr lang="ru-RU" sz="1800" dirty="0">
                <a:solidFill>
                  <a:schemeClr val="tx1"/>
                </a:solidFill>
              </a:rPr>
              <a:t>– ими обычно становятся люди, имеющие хорошие комму­никативные способности (умеющие договариваться, взаимодействовать с окружающими);</a:t>
            </a:r>
            <a:br>
              <a:rPr lang="ru-RU" sz="1800" dirty="0">
                <a:solidFill>
                  <a:schemeClr val="tx1"/>
                </a:solidFill>
              </a:rPr>
            </a:br>
            <a:r>
              <a:rPr lang="ru-RU" sz="1800" dirty="0">
                <a:solidFill>
                  <a:schemeClr val="tx1"/>
                </a:solidFill>
              </a:rPr>
              <a:t/>
            </a:r>
            <a:br>
              <a:rPr lang="ru-RU" sz="1800" dirty="0">
                <a:solidFill>
                  <a:schemeClr val="tx1"/>
                </a:solidFill>
              </a:rPr>
            </a:br>
            <a:r>
              <a:rPr lang="ru-RU" sz="1800" b="1" dirty="0">
                <a:solidFill>
                  <a:schemeClr val="tx1"/>
                </a:solidFill>
              </a:rPr>
              <a:t>сиденья</a:t>
            </a:r>
            <a:r>
              <a:rPr lang="ru-RU" sz="1800" dirty="0">
                <a:solidFill>
                  <a:schemeClr val="tx1"/>
                </a:solidFill>
              </a:rPr>
              <a:t> – это люди не очень активные, спокойные;</a:t>
            </a:r>
            <a:br>
              <a:rPr lang="ru-RU" sz="1800" dirty="0">
                <a:solidFill>
                  <a:schemeClr val="tx1"/>
                </a:solidFill>
              </a:rPr>
            </a:br>
            <a:r>
              <a:rPr lang="ru-RU" sz="1800" dirty="0">
                <a:solidFill>
                  <a:schemeClr val="tx1"/>
                </a:solidFill>
              </a:rPr>
              <a:t/>
            </a:r>
            <a:br>
              <a:rPr lang="ru-RU" sz="1800" dirty="0">
                <a:solidFill>
                  <a:schemeClr val="tx1"/>
                </a:solidFill>
              </a:rPr>
            </a:br>
            <a:r>
              <a:rPr lang="ru-RU" sz="1800" b="1" dirty="0">
                <a:solidFill>
                  <a:schemeClr val="tx1"/>
                </a:solidFill>
              </a:rPr>
              <a:t>седоки</a:t>
            </a:r>
            <a:r>
              <a:rPr lang="ru-RU" sz="1800" dirty="0">
                <a:solidFill>
                  <a:schemeClr val="tx1"/>
                </a:solidFill>
              </a:rPr>
              <a:t> – те, кто умеет выезжать за чужой счет, не очень трудолю­бивые и ответственные;</a:t>
            </a:r>
            <a:br>
              <a:rPr lang="ru-RU" sz="1800" dirty="0">
                <a:solidFill>
                  <a:schemeClr val="tx1"/>
                </a:solidFill>
              </a:rPr>
            </a:br>
            <a:r>
              <a:rPr lang="ru-RU" sz="1800" dirty="0">
                <a:solidFill>
                  <a:schemeClr val="tx1"/>
                </a:solidFill>
              </a:rPr>
              <a:t/>
            </a:r>
            <a:br>
              <a:rPr lang="ru-RU" sz="1800" dirty="0">
                <a:solidFill>
                  <a:schemeClr val="tx1"/>
                </a:solidFill>
              </a:rPr>
            </a:br>
            <a:r>
              <a:rPr lang="ru-RU" sz="1800" b="1" dirty="0">
                <a:solidFill>
                  <a:schemeClr val="tx1"/>
                </a:solidFill>
              </a:rPr>
              <a:t>лошади</a:t>
            </a:r>
            <a:r>
              <a:rPr lang="ru-RU" sz="1800" dirty="0">
                <a:solidFill>
                  <a:schemeClr val="tx1"/>
                </a:solidFill>
              </a:rPr>
              <a:t> – это трудяги, готовые «везти на себе» любую работу;</a:t>
            </a:r>
            <a:br>
              <a:rPr lang="ru-RU" sz="1800" dirty="0">
                <a:solidFill>
                  <a:schemeClr val="tx1"/>
                </a:solidFill>
              </a:rPr>
            </a:br>
            <a:r>
              <a:rPr lang="ru-RU" sz="1800" dirty="0">
                <a:solidFill>
                  <a:schemeClr val="tx1"/>
                </a:solidFill>
              </a:rPr>
              <a:t/>
            </a:r>
            <a:br>
              <a:rPr lang="ru-RU" sz="1800" dirty="0">
                <a:solidFill>
                  <a:schemeClr val="tx1"/>
                </a:solidFill>
              </a:rPr>
            </a:br>
            <a:r>
              <a:rPr lang="ru-RU" sz="1800" b="1" dirty="0">
                <a:solidFill>
                  <a:schemeClr val="tx1"/>
                </a:solidFill>
              </a:rPr>
              <a:t>кучер</a:t>
            </a:r>
            <a:r>
              <a:rPr lang="ru-RU" sz="1800" dirty="0">
                <a:solidFill>
                  <a:schemeClr val="tx1"/>
                </a:solidFill>
              </a:rPr>
              <a:t> – это обычно лидер, умеющий вести за собой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790975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4" y="624109"/>
            <a:ext cx="8911687" cy="6233891"/>
          </a:xfrm>
        </p:spPr>
        <p:txBody>
          <a:bodyPr>
            <a:normAutofit fontScale="90000"/>
          </a:bodyPr>
          <a:lstStyle/>
          <a:p>
            <a:pPr lvl="0" defTabSz="914400" fontAlgn="base">
              <a:spcAft>
                <a:spcPct val="0"/>
              </a:spcAft>
            </a:pPr>
            <a:r>
              <a:rPr lang="ru-RU" altLang="ru-RU" sz="2400" b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rPr>
              <a:t>	Список литературы и используемых </a:t>
            </a:r>
            <a:r>
              <a:rPr lang="ru-RU" altLang="ru-RU" sz="2400" b="1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rPr>
              <a:t>ресурсов </a:t>
            </a:r>
            <a:r>
              <a:rPr lang="ru-RU" altLang="ru-RU" sz="2400" b="1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rPr>
              <a:t/>
            </a:r>
            <a:br>
              <a:rPr lang="ru-RU" altLang="ru-RU" sz="2400" b="1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rPr>
            </a:br>
            <a:r>
              <a:rPr lang="ru-RU" altLang="ru-RU" sz="2400" b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rPr>
              <a:t/>
            </a:r>
            <a:br>
              <a:rPr lang="ru-RU" altLang="ru-RU" sz="2400" b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rPr>
            </a:br>
            <a:r>
              <a:rPr lang="ru-RU" altLang="ru-RU" sz="2400" b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rPr>
              <a:t>1. </a:t>
            </a:r>
            <a:r>
              <a:rPr lang="ru-RU" altLang="ru-RU" sz="2400" b="1" dirty="0" err="1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rPr>
              <a:t>Аляб</a:t>
            </a:r>
            <a:r>
              <a:rPr lang="ru-RU" altLang="ru-RU" sz="2200" b="1" dirty="0" err="1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rPr>
              <a:t>ьева</a:t>
            </a:r>
            <a:r>
              <a:rPr lang="ru-RU" altLang="ru-RU" sz="2200" b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rPr>
              <a:t> Е.А., Занятия по </a:t>
            </a:r>
            <a:r>
              <a:rPr lang="ru-RU" altLang="ru-RU" sz="2200" b="1" dirty="0" err="1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rPr>
              <a:t>психогимнастике</a:t>
            </a:r>
            <a:r>
              <a:rPr lang="ru-RU" altLang="ru-RU" sz="2200" b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rPr>
              <a:t> с дошкольниками / Методическое пособие. – М., 2009</a:t>
            </a:r>
            <a:r>
              <a:rPr lang="ru-RU" alt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rPr>
              <a:t>.</a:t>
            </a:r>
            <a:br>
              <a:rPr lang="ru-RU" alt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rPr>
            </a:br>
            <a:r>
              <a:rPr lang="ru-RU" altLang="ru-RU" sz="2200" b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rPr>
              <a:t/>
            </a:r>
            <a:br>
              <a:rPr lang="ru-RU" altLang="ru-RU" sz="2200" b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rPr>
            </a:br>
            <a:r>
              <a:rPr lang="ru-RU" altLang="ru-RU" sz="2200" b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rPr>
              <a:t>2. </a:t>
            </a:r>
            <a:r>
              <a:rPr lang="ru-RU" altLang="ru-RU" sz="2200" b="1" dirty="0" err="1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rPr>
              <a:t>Корепанова</a:t>
            </a:r>
            <a:r>
              <a:rPr lang="ru-RU" altLang="ru-RU" sz="2200" b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rPr>
              <a:t> М.В., </a:t>
            </a:r>
            <a:r>
              <a:rPr lang="ru-RU" altLang="ru-RU" sz="2200" b="1" dirty="0" err="1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rPr>
              <a:t>Харлампова</a:t>
            </a:r>
            <a:r>
              <a:rPr lang="ru-RU" altLang="ru-RU" sz="2200" b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rPr>
              <a:t> Е.В. Познаю себя. Методические рекомендации к программе социально-личностного развития детей дошкольного возраста. – М., 2016</a:t>
            </a:r>
            <a:r>
              <a:rPr lang="ru-RU" alt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rPr>
              <a:t>.</a:t>
            </a:r>
            <a:br>
              <a:rPr lang="ru-RU" alt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rPr>
            </a:br>
            <a:r>
              <a:rPr lang="ru-RU" altLang="ru-RU" sz="2200" b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rPr>
              <a:t/>
            </a:r>
            <a:br>
              <a:rPr lang="ru-RU" altLang="ru-RU" sz="2200" b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rPr>
            </a:br>
            <a:r>
              <a:rPr lang="ru-RU" altLang="ru-RU" sz="2200" b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rPr>
              <a:t>3. Чистякова М.И. </a:t>
            </a:r>
            <a:r>
              <a:rPr lang="ru-RU" altLang="ru-RU" sz="2200" b="1" dirty="0" err="1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rPr>
              <a:t>Психогимнастика</a:t>
            </a:r>
            <a:r>
              <a:rPr lang="ru-RU" altLang="ru-RU" sz="2200" b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rPr>
              <a:t>. / Под ред. М.И. </a:t>
            </a:r>
            <a:r>
              <a:rPr lang="ru-RU" altLang="ru-RU" sz="2200" b="1" dirty="0" err="1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rPr>
              <a:t>Буянова</a:t>
            </a:r>
            <a:r>
              <a:rPr lang="ru-RU" altLang="ru-RU" sz="2200" b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rPr>
              <a:t>. – М., 1995</a:t>
            </a:r>
            <a:r>
              <a:rPr lang="ru-RU" alt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rPr>
              <a:t>.</a:t>
            </a:r>
            <a:br>
              <a:rPr lang="ru-RU" alt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rPr>
            </a:br>
            <a:r>
              <a:rPr lang="ru-RU" altLang="ru-RU" sz="2200" b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rPr>
              <a:t/>
            </a:r>
            <a:br>
              <a:rPr lang="ru-RU" altLang="ru-RU" sz="2200" b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rPr>
            </a:br>
            <a:r>
              <a:rPr lang="ru-RU" altLang="ru-RU" sz="2200" b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rPr>
              <a:t>Интернет–ресурс:</a:t>
            </a:r>
            <a:br>
              <a:rPr lang="ru-RU" altLang="ru-RU" sz="2200" b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rPr>
            </a:br>
            <a:r>
              <a:rPr lang="ru-RU" altLang="ru-RU" sz="2200" b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rPr>
              <a:t>https://xn--90--8cdo5bxav0a.xn----ctbhc1cos.xn--p1ai/all-advices/item/11897-konsultatsiya-ispolzovanie-psikhogimnastiki-v-doshkolnom-uchrezhdenii</a:t>
            </a:r>
            <a:r>
              <a:rPr lang="ru-RU" altLang="ru-RU" sz="2400" b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rPr>
              <a:t/>
            </a:r>
            <a:br>
              <a:rPr lang="ru-RU" altLang="ru-RU" sz="2400" b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rPr>
            </a:br>
            <a:r>
              <a:rPr lang="ru-RU" alt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+mn-cs"/>
              </a:rPr>
              <a:t/>
            </a:r>
            <a:br>
              <a:rPr lang="ru-RU" alt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+mn-cs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539310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6568" y="1978429"/>
            <a:ext cx="9156930" cy="48182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2206568" y="681644"/>
            <a:ext cx="904055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Спасибо за внимание!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533115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107975"/>
          </a:xfrm>
        </p:spPr>
        <p:txBody>
          <a:bodyPr>
            <a:normAutofit/>
          </a:bodyPr>
          <a:lstStyle/>
          <a:p>
            <a:r>
              <a:rPr lang="ru-RU" sz="2000" dirty="0">
                <a:solidFill>
                  <a:schemeClr val="tx1"/>
                </a:solidFill>
              </a:rPr>
              <a:t>«Игра порождает радость, свободу, </a:t>
            </a:r>
            <a:br>
              <a:rPr lang="ru-RU" sz="2000" dirty="0">
                <a:solidFill>
                  <a:schemeClr val="tx1"/>
                </a:solidFill>
              </a:rPr>
            </a:br>
            <a:r>
              <a:rPr lang="ru-RU" sz="2000" dirty="0">
                <a:solidFill>
                  <a:schemeClr val="tx1"/>
                </a:solidFill>
              </a:rPr>
              <a:t>довольство, покой в себе и около себя, мир с миром»</a:t>
            </a:r>
            <a:br>
              <a:rPr lang="ru-RU" sz="2000" dirty="0">
                <a:solidFill>
                  <a:schemeClr val="tx1"/>
                </a:solidFill>
              </a:rPr>
            </a:br>
            <a:r>
              <a:rPr lang="ru-RU" sz="2000" i="1" dirty="0" err="1">
                <a:solidFill>
                  <a:schemeClr val="tx1"/>
                </a:solidFill>
              </a:rPr>
              <a:t>Фредерих</a:t>
            </a:r>
            <a:r>
              <a:rPr lang="ru-RU" sz="2000" i="1" dirty="0">
                <a:solidFill>
                  <a:schemeClr val="tx1"/>
                </a:solidFill>
              </a:rPr>
              <a:t> </a:t>
            </a:r>
            <a:r>
              <a:rPr lang="ru-RU" sz="2000" i="1" dirty="0" err="1">
                <a:solidFill>
                  <a:schemeClr val="tx1"/>
                </a:solidFill>
              </a:rPr>
              <a:t>Фребель</a:t>
            </a:r>
            <a:endParaRPr lang="ru-RU" sz="2000" i="1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1732085"/>
            <a:ext cx="8915400" cy="4179137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ru-RU" b="1" dirty="0" err="1"/>
              <a:t>П</a:t>
            </a:r>
            <a:r>
              <a:rPr lang="ru-RU" b="1" dirty="0" err="1" smtClean="0"/>
              <a:t>сихогимнастика</a:t>
            </a:r>
            <a:r>
              <a:rPr lang="ru-RU" dirty="0" smtClean="0"/>
              <a:t> </a:t>
            </a:r>
            <a:r>
              <a:rPr lang="ru-RU" dirty="0"/>
              <a:t>для детей представляет собой цикл занятий, направленный на развитие и коррекцию познавательной и эмоционально-личностной сферы</a:t>
            </a:r>
            <a:r>
              <a:rPr lang="ru-RU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ru-RU" dirty="0"/>
              <a:t> Это упражнения, этюды, игры,  направленные на развитие и коррекцию разных сторон психики ребенка (как познавательной, так и эмоционально-личностной сферы).</a:t>
            </a:r>
          </a:p>
          <a:p>
            <a:pPr>
              <a:lnSpc>
                <a:spcPct val="150000"/>
              </a:lnSpc>
            </a:pPr>
            <a:r>
              <a:rPr lang="ru-RU" dirty="0"/>
              <a:t>Смысл ее заключается в выражении переживаний, проблем, эмоций посредством движений, мимики и жестов. </a:t>
            </a:r>
          </a:p>
          <a:p>
            <a:pPr marL="0" indent="0">
              <a:buNone/>
            </a:pPr>
            <a:r>
              <a:rPr lang="ru-RU" dirty="0"/>
              <a:t/>
            </a:r>
            <a:br>
              <a:rPr lang="ru-RU" dirty="0"/>
            </a:b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140085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932128"/>
          </a:xfrm>
        </p:spPr>
        <p:txBody>
          <a:bodyPr>
            <a:normAutofit fontScale="90000"/>
          </a:bodyPr>
          <a:lstStyle/>
          <a:p>
            <a:r>
              <a:rPr lang="ru-RU" sz="1800" b="1" dirty="0" smtClean="0">
                <a:solidFill>
                  <a:prstClr val="black">
                    <a:lumMod val="75000"/>
                    <a:lumOff val="25000"/>
                  </a:prstClr>
                </a:solidFill>
                <a:ea typeface="+mn-ea"/>
                <a:cs typeface="+mn-cs"/>
              </a:rPr>
              <a:t>Главная цель </a:t>
            </a:r>
            <a:r>
              <a:rPr lang="ru-RU" sz="1800" b="1" dirty="0" err="1" smtClean="0">
                <a:solidFill>
                  <a:prstClr val="black">
                    <a:lumMod val="75000"/>
                    <a:lumOff val="25000"/>
                  </a:prstClr>
                </a:solidFill>
                <a:ea typeface="+mn-ea"/>
                <a:cs typeface="+mn-cs"/>
              </a:rPr>
              <a:t>психогимнастики</a:t>
            </a:r>
            <a:r>
              <a:rPr lang="ru-RU" sz="1800" b="1" dirty="0" smtClean="0">
                <a:solidFill>
                  <a:prstClr val="black">
                    <a:lumMod val="75000"/>
                    <a:lumOff val="25000"/>
                  </a:prstClr>
                </a:solidFill>
                <a:ea typeface="+mn-ea"/>
                <a:cs typeface="+mn-cs"/>
              </a:rPr>
              <a:t> </a:t>
            </a:r>
            <a:r>
              <a:rPr lang="ru-RU" sz="1800" dirty="0" smtClean="0">
                <a:solidFill>
                  <a:prstClr val="black">
                    <a:lumMod val="75000"/>
                    <a:lumOff val="25000"/>
                  </a:prstClr>
                </a:solidFill>
                <a:ea typeface="+mn-ea"/>
                <a:cs typeface="+mn-cs"/>
              </a:rPr>
              <a:t>- сохранение </a:t>
            </a:r>
            <a:r>
              <a:rPr lang="ru-RU" sz="1800" dirty="0">
                <a:solidFill>
                  <a:prstClr val="black">
                    <a:lumMod val="75000"/>
                    <a:lumOff val="25000"/>
                  </a:prstClr>
                </a:solidFill>
                <a:ea typeface="+mn-ea"/>
                <a:cs typeface="+mn-cs"/>
              </a:rPr>
              <a:t>детского психического здоровья, а также предотвращение расстройств психики. </a:t>
            </a:r>
            <a:r>
              <a:rPr lang="ru-RU" sz="1800" dirty="0" smtClean="0">
                <a:solidFill>
                  <a:prstClr val="black">
                    <a:lumMod val="75000"/>
                    <a:lumOff val="25000"/>
                  </a:prstClr>
                </a:solidFill>
                <a:ea typeface="+mn-ea"/>
                <a:cs typeface="+mn-cs"/>
              </a:rPr>
              <a:t/>
            </a:r>
            <a:br>
              <a:rPr lang="ru-RU" sz="1800" dirty="0" smtClean="0">
                <a:solidFill>
                  <a:prstClr val="black">
                    <a:lumMod val="75000"/>
                    <a:lumOff val="25000"/>
                  </a:prstClr>
                </a:solidFill>
                <a:ea typeface="+mn-ea"/>
                <a:cs typeface="+mn-cs"/>
              </a:rPr>
            </a:br>
            <a:r>
              <a:rPr lang="ru-RU" sz="1800" dirty="0" smtClean="0">
                <a:solidFill>
                  <a:prstClr val="black">
                    <a:lumMod val="75000"/>
                    <a:lumOff val="25000"/>
                  </a:prstClr>
                </a:solidFill>
                <a:ea typeface="+mn-ea"/>
                <a:cs typeface="+mn-cs"/>
              </a:rPr>
              <a:t/>
            </a:r>
            <a:br>
              <a:rPr lang="ru-RU" sz="1800" dirty="0" smtClean="0">
                <a:solidFill>
                  <a:prstClr val="black">
                    <a:lumMod val="75000"/>
                    <a:lumOff val="25000"/>
                  </a:prstClr>
                </a:solidFill>
                <a:ea typeface="+mn-ea"/>
                <a:cs typeface="+mn-cs"/>
              </a:rPr>
            </a:br>
            <a:r>
              <a:rPr lang="ru-RU" sz="1800" b="1" dirty="0" smtClean="0">
                <a:solidFill>
                  <a:prstClr val="black">
                    <a:lumMod val="75000"/>
                    <a:lumOff val="25000"/>
                  </a:prstClr>
                </a:solidFill>
                <a:ea typeface="+mn-ea"/>
                <a:cs typeface="+mn-cs"/>
              </a:rPr>
              <a:t>Задачи </a:t>
            </a:r>
            <a:r>
              <a:rPr lang="ru-RU" sz="1800" b="1" dirty="0" err="1" smtClean="0">
                <a:solidFill>
                  <a:prstClr val="black">
                    <a:lumMod val="75000"/>
                    <a:lumOff val="25000"/>
                  </a:prstClr>
                </a:solidFill>
                <a:ea typeface="+mn-ea"/>
                <a:cs typeface="+mn-cs"/>
              </a:rPr>
              <a:t>психогимнастики</a:t>
            </a:r>
            <a:r>
              <a:rPr lang="ru-RU" sz="1800" b="1" dirty="0" smtClean="0">
                <a:solidFill>
                  <a:prstClr val="black">
                    <a:lumMod val="75000"/>
                    <a:lumOff val="25000"/>
                  </a:prstClr>
                </a:solidFill>
                <a:ea typeface="+mn-ea"/>
                <a:cs typeface="+mn-cs"/>
              </a:rPr>
              <a:t>: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1672046"/>
            <a:ext cx="8915400" cy="4767943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50000"/>
              </a:lnSpc>
            </a:pPr>
            <a:r>
              <a:rPr lang="ru-RU" dirty="0" smtClean="0"/>
              <a:t> </a:t>
            </a:r>
            <a:r>
              <a:rPr lang="ru-RU" dirty="0"/>
              <a:t>Обучать способам выражения чувств с помощью выразительных движений (мимики, пантомимы, жеста) – более младшие возрастные группы</a:t>
            </a:r>
          </a:p>
          <a:p>
            <a:pPr>
              <a:lnSpc>
                <a:spcPct val="150000"/>
              </a:lnSpc>
            </a:pPr>
            <a:r>
              <a:rPr lang="ru-RU" dirty="0"/>
              <a:t>Развивать творческую инициативу, способности и воображение посредством:</a:t>
            </a:r>
          </a:p>
          <a:p>
            <a:pPr>
              <a:lnSpc>
                <a:spcPct val="150000"/>
              </a:lnSpc>
            </a:pPr>
            <a:r>
              <a:rPr lang="ru-RU" dirty="0"/>
              <a:t>- овладения навыками выразительных движений, пластики</a:t>
            </a:r>
          </a:p>
          <a:p>
            <a:pPr>
              <a:lnSpc>
                <a:spcPct val="150000"/>
              </a:lnSpc>
            </a:pPr>
            <a:r>
              <a:rPr lang="ru-RU" dirty="0"/>
              <a:t>- речевой, интонационной выразительности</a:t>
            </a:r>
          </a:p>
          <a:p>
            <a:pPr>
              <a:lnSpc>
                <a:spcPct val="150000"/>
              </a:lnSpc>
            </a:pPr>
            <a:r>
              <a:rPr lang="ru-RU" dirty="0"/>
              <a:t>- умения с помощью слова, цвета, образа, рисунка, музыки, движения выразить эмоциональное состояние и духовные переживания.</a:t>
            </a:r>
          </a:p>
          <a:p>
            <a:pPr>
              <a:lnSpc>
                <a:spcPct val="150000"/>
              </a:lnSpc>
            </a:pPr>
            <a:r>
              <a:rPr lang="ru-RU" dirty="0"/>
              <a:t>Учить расслабляться, имитировать характерные движения животных.</a:t>
            </a:r>
          </a:p>
          <a:p>
            <a:pPr>
              <a:lnSpc>
                <a:spcPct val="150000"/>
              </a:lnSpc>
            </a:pPr>
            <a:r>
              <a:rPr lang="ru-RU" dirty="0"/>
              <a:t>Научить детей расслабляться, снимать напряжения.</a:t>
            </a:r>
          </a:p>
          <a:p>
            <a:pPr>
              <a:lnSpc>
                <a:spcPct val="150000"/>
              </a:lnSpc>
            </a:pPr>
            <a:r>
              <a:rPr lang="ru-RU" dirty="0"/>
              <a:t>Учить поочередно расслаблять все группы мышц</a:t>
            </a:r>
          </a:p>
          <a:p>
            <a:pPr>
              <a:lnSpc>
                <a:spcPct val="150000"/>
              </a:lnSpc>
            </a:pPr>
            <a:r>
              <a:rPr lang="ru-RU" dirty="0"/>
              <a:t>Формировать способность к пониманию различных эмоциональных состояний на основе невербальных стимулов (мимика, пластика и т.д.)</a:t>
            </a:r>
          </a:p>
        </p:txBody>
      </p:sp>
    </p:spTree>
    <p:extLst>
      <p:ext uri="{BB962C8B-B14F-4D97-AF65-F5344CB8AC3E}">
        <p14:creationId xmlns:p14="http://schemas.microsoft.com/office/powerpoint/2010/main" val="24745403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89213" y="211015"/>
            <a:ext cx="8915399" cy="6075485"/>
          </a:xfrm>
        </p:spPr>
        <p:txBody>
          <a:bodyPr>
            <a:normAutofit fontScale="92500" lnSpcReduction="10000"/>
          </a:bodyPr>
          <a:lstStyle/>
          <a:p>
            <a:endParaRPr lang="ru-RU" dirty="0" smtClean="0"/>
          </a:p>
          <a:p>
            <a:pPr>
              <a:lnSpc>
                <a:spcPct val="150000"/>
              </a:lnSpc>
            </a:pPr>
            <a:r>
              <a:rPr lang="ru-RU" sz="2000" b="1" dirty="0" smtClean="0"/>
              <a:t>Показания к проведению:</a:t>
            </a:r>
            <a:endParaRPr lang="ru-RU" dirty="0" smtClean="0"/>
          </a:p>
          <a:p>
            <a:pPr>
              <a:lnSpc>
                <a:spcPct val="150000"/>
              </a:lnSpc>
            </a:pPr>
            <a:r>
              <a:rPr lang="ru-RU" dirty="0" smtClean="0"/>
              <a:t>Детям с чрезмерной утомляемостью;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-истощаемостью;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-непоседливостью;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-вспыльчивым;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-замкнутым;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-с неврозами;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-легкая задержка психического развития;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-и с другими, нервно-психическими расстройствами, находящимися на границе здоровья и болезни.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Не менее важно использовать </a:t>
            </a:r>
            <a:r>
              <a:rPr lang="ru-RU" dirty="0" err="1" smtClean="0"/>
              <a:t>психогимнастику</a:t>
            </a:r>
            <a:r>
              <a:rPr lang="ru-RU" dirty="0" smtClean="0"/>
              <a:t> в психопрофилактической работе с практически здоровыми детьми с целью психофизической разрядки.</a:t>
            </a:r>
          </a:p>
          <a:p>
            <a:endParaRPr lang="ru-RU" dirty="0"/>
          </a:p>
        </p:txBody>
      </p:sp>
      <p:pic>
        <p:nvPicPr>
          <p:cNvPr id="2" name="Рисунок 1" descr="Практические советы для родителей по наиболее частым проблемам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7042" y="422315"/>
            <a:ext cx="3420687" cy="17955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&lt;strong&gt;Стеснительный&lt;/strong&gt; ребенок: как воспитать его уверенным в себе? - статьи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1133" y="2713028"/>
            <a:ext cx="2916793" cy="1952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094032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Структура занятий по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психогимнастике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Начальный </a:t>
            </a:r>
            <a:r>
              <a:rPr lang="ru-RU" u="sng" dirty="0">
                <a:latin typeface="Times New Roman" pitchFamily="18" charset="0"/>
                <a:cs typeface="Times New Roman" pitchFamily="18" charset="0"/>
              </a:rPr>
              <a:t>этап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— беседа с детьми.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Этап </a:t>
            </a:r>
            <a:r>
              <a:rPr lang="ru-RU" u="sng" dirty="0">
                <a:latin typeface="Times New Roman" pitchFamily="18" charset="0"/>
                <a:cs typeface="Times New Roman" pitchFamily="18" charset="0"/>
              </a:rPr>
              <a:t>проживания действий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— отработка основных движений.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u="sng" dirty="0">
                <a:latin typeface="Times New Roman" pitchFamily="18" charset="0"/>
                <a:cs typeface="Times New Roman" pitchFamily="18" charset="0"/>
              </a:rPr>
              <a:t>Этап организации эмоционального 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общения.</a:t>
            </a:r>
          </a:p>
          <a:p>
            <a:pPr>
              <a:lnSpc>
                <a:spcPct val="150000"/>
              </a:lnSpc>
            </a:pP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Этап </a:t>
            </a:r>
            <a:r>
              <a:rPr lang="ru-RU" u="sng" dirty="0">
                <a:latin typeface="Times New Roman" pitchFamily="18" charset="0"/>
                <a:cs typeface="Times New Roman" pitchFamily="18" charset="0"/>
              </a:rPr>
              <a:t>организации контролируемого поведения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Заключительный </a:t>
            </a:r>
            <a:r>
              <a:rPr lang="ru-RU" u="sng" dirty="0">
                <a:latin typeface="Times New Roman" pitchFamily="18" charset="0"/>
                <a:cs typeface="Times New Roman" pitchFamily="18" charset="0"/>
              </a:rPr>
              <a:t>этап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–  закрепление содержания предлагаемого материала, приведение в равновесие их эмоционального состояния, улучшение самочувствия и настроения.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078833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89213" y="958363"/>
            <a:ext cx="8915399" cy="4945300"/>
          </a:xfrm>
        </p:spPr>
        <p:txBody>
          <a:bodyPr>
            <a:normAutofit/>
          </a:bodyPr>
          <a:lstStyle/>
          <a:p>
            <a:pPr algn="ctr"/>
            <a:r>
              <a:rPr lang="ru-RU" altLang="ru-RU" sz="3600" dirty="0">
                <a:solidFill>
                  <a:schemeClr val="tx1"/>
                </a:solidFill>
              </a:rPr>
              <a:t>Фазы: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altLang="ru-RU" dirty="0"/>
              <a:t>  </a:t>
            </a:r>
            <a:r>
              <a:rPr lang="ru-RU" altLang="ru-RU" dirty="0">
                <a:solidFill>
                  <a:srgbClr val="000099"/>
                </a:solidFill>
              </a:rPr>
              <a:t>Мимические и пантомимические этюды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altLang="ru-RU" dirty="0">
                <a:solidFill>
                  <a:srgbClr val="000099"/>
                </a:solidFill>
              </a:rPr>
              <a:t> Этюды и игры на выражение отдельных качеств характера и эмоций.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altLang="ru-RU" dirty="0">
                <a:solidFill>
                  <a:srgbClr val="000099"/>
                </a:solidFill>
              </a:rPr>
              <a:t> Этюды и игры, имеющие психотерапевтическую направленность на определенного ребенка или группу в целом.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altLang="ru-RU" dirty="0">
                <a:solidFill>
                  <a:srgbClr val="000099"/>
                </a:solidFill>
              </a:rPr>
              <a:t> </a:t>
            </a:r>
            <a:r>
              <a:rPr lang="ru-RU" altLang="ru-RU" dirty="0" err="1">
                <a:solidFill>
                  <a:srgbClr val="000099"/>
                </a:solidFill>
              </a:rPr>
              <a:t>Психомышечная</a:t>
            </a:r>
            <a:r>
              <a:rPr lang="ru-RU" altLang="ru-RU" dirty="0">
                <a:solidFill>
                  <a:srgbClr val="000099"/>
                </a:solidFill>
              </a:rPr>
              <a:t> тренировка.</a:t>
            </a:r>
          </a:p>
          <a:p>
            <a:endParaRPr lang="ru-RU" dirty="0"/>
          </a:p>
        </p:txBody>
      </p:sp>
      <p:pic>
        <p:nvPicPr>
          <p:cNvPr id="2" name="Рисунок 1" descr="Кто такой &lt;strong&gt;мим&lt;/strong&gt; и что такое пантомим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9080" y="3542105"/>
            <a:ext cx="5762920" cy="33158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081571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«</a:t>
            </a:r>
            <a:r>
              <a:rPr lang="ru-RU" dirty="0"/>
              <a:t>Потерялся</a:t>
            </a:r>
            <a:r>
              <a:rPr lang="ru-RU" dirty="0" smtClean="0"/>
              <a:t>»,</a:t>
            </a:r>
          </a:p>
          <a:p>
            <a:r>
              <a:rPr lang="ru-RU" dirty="0" smtClean="0"/>
              <a:t> </a:t>
            </a:r>
            <a:r>
              <a:rPr lang="ru-RU" dirty="0"/>
              <a:t>«Гусь», </a:t>
            </a:r>
            <a:endParaRPr lang="ru-RU" dirty="0" smtClean="0"/>
          </a:p>
          <a:p>
            <a:r>
              <a:rPr lang="ru-RU" dirty="0" smtClean="0"/>
              <a:t>«</a:t>
            </a:r>
            <a:r>
              <a:rPr lang="ru-RU" dirty="0"/>
              <a:t>Разъяренная медведица», </a:t>
            </a:r>
            <a:endParaRPr lang="ru-RU" dirty="0" smtClean="0"/>
          </a:p>
          <a:p>
            <a:r>
              <a:rPr lang="ru-RU" dirty="0" smtClean="0"/>
              <a:t>«</a:t>
            </a:r>
            <a:r>
              <a:rPr lang="ru-RU" dirty="0"/>
              <a:t>Упрямый ребенок рассердил маму</a:t>
            </a:r>
            <a:r>
              <a:rPr lang="ru-RU" dirty="0" smtClean="0"/>
              <a:t>»,</a:t>
            </a:r>
          </a:p>
          <a:p>
            <a:r>
              <a:rPr lang="ru-RU" dirty="0" smtClean="0"/>
              <a:t> </a:t>
            </a:r>
            <a:r>
              <a:rPr lang="ru-RU" dirty="0"/>
              <a:t>«Сердитый дедушка» и др.</a:t>
            </a:r>
            <a:br>
              <a:rPr lang="ru-RU" dirty="0"/>
            </a:b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613668" y="1520309"/>
            <a:ext cx="49696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/>
              <a:t>Этюды на выражение эмоций.</a:t>
            </a:r>
            <a:endParaRPr lang="ru-RU" sz="2400" dirty="0"/>
          </a:p>
        </p:txBody>
      </p:sp>
      <p:pic>
        <p:nvPicPr>
          <p:cNvPr id="3" name="Рисунок 2" descr="&lt;strong&gt;Эмоции&lt;/strong&gt; человека - иллюстрация человека с много выражений лица ...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57"/>
          <a:stretch/>
        </p:blipFill>
        <p:spPr>
          <a:xfrm>
            <a:off x="7443138" y="1588416"/>
            <a:ext cx="4748862" cy="49820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857948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89213" y="958362"/>
            <a:ext cx="8915399" cy="395653"/>
          </a:xfrm>
        </p:spPr>
        <p:txBody>
          <a:bodyPr>
            <a:normAutofit fontScale="90000"/>
          </a:bodyPr>
          <a:lstStyle/>
          <a:p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/>
              <a:t/>
            </a:r>
            <a:br>
              <a:rPr lang="ru-RU" sz="2700" dirty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/>
              <a:t/>
            </a:r>
            <a:br>
              <a:rPr lang="ru-RU" sz="2700" dirty="0"/>
            </a:br>
            <a:r>
              <a:rPr lang="ru-RU" sz="2700" b="1" dirty="0" smtClean="0">
                <a:solidFill>
                  <a:schemeClr val="tx1"/>
                </a:solidFill>
              </a:rPr>
              <a:t>Упражнения  </a:t>
            </a:r>
            <a:r>
              <a:rPr lang="ru-RU" sz="2700" b="1" dirty="0">
                <a:solidFill>
                  <a:schemeClr val="tx1"/>
                </a:solidFill>
              </a:rPr>
              <a:t>направленные на ощущения  в своем </a:t>
            </a:r>
            <a:r>
              <a:rPr lang="ru-RU" sz="2700" b="1" dirty="0" smtClean="0">
                <a:solidFill>
                  <a:schemeClr val="tx1"/>
                </a:solidFill>
              </a:rPr>
              <a:t>теле: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89213" y="1248508"/>
            <a:ext cx="8915399" cy="5213837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 </a:t>
            </a:r>
            <a:r>
              <a:rPr lang="ru-RU" b="1" dirty="0">
                <a:solidFill>
                  <a:schemeClr val="tx1"/>
                </a:solidFill>
              </a:rPr>
              <a:t>«Сосулька»</a:t>
            </a:r>
          </a:p>
          <a:p>
            <a:r>
              <a:rPr lang="ru-RU" dirty="0">
                <a:solidFill>
                  <a:schemeClr val="tx1"/>
                </a:solidFill>
              </a:rPr>
              <a:t>Цель: Расслабить мышцы рук.</a:t>
            </a:r>
          </a:p>
          <a:p>
            <a:r>
              <a:rPr lang="ru-RU" b="1" dirty="0">
                <a:solidFill>
                  <a:schemeClr val="tx1"/>
                </a:solidFill>
              </a:rPr>
              <a:t>«Драка»</a:t>
            </a:r>
          </a:p>
          <a:p>
            <a:r>
              <a:rPr lang="ru-RU" dirty="0">
                <a:solidFill>
                  <a:schemeClr val="tx1"/>
                </a:solidFill>
              </a:rPr>
              <a:t>Цель: Расслабить мышцы нижней части лица и кистей рук.</a:t>
            </a:r>
          </a:p>
          <a:p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b="1" dirty="0">
                <a:solidFill>
                  <a:schemeClr val="tx1"/>
                </a:solidFill>
              </a:rPr>
              <a:t>«Шалтай-болтай»</a:t>
            </a:r>
          </a:p>
          <a:p>
            <a:r>
              <a:rPr lang="ru-RU" dirty="0">
                <a:solidFill>
                  <a:schemeClr val="tx1"/>
                </a:solidFill>
              </a:rPr>
              <a:t>Цель: Расслабить мышцы рук, спины и груди.</a:t>
            </a:r>
          </a:p>
          <a:p>
            <a:r>
              <a:rPr lang="ru-RU" b="1" dirty="0">
                <a:solidFill>
                  <a:schemeClr val="tx1"/>
                </a:solidFill>
              </a:rPr>
              <a:t>«Воздушные шарики»</a:t>
            </a:r>
          </a:p>
          <a:p>
            <a:r>
              <a:rPr lang="ru-RU" dirty="0">
                <a:solidFill>
                  <a:schemeClr val="tx1"/>
                </a:solidFill>
              </a:rPr>
              <a:t>Цель: Снять напряжение, успокоить детей.</a:t>
            </a:r>
          </a:p>
          <a:p>
            <a:r>
              <a:rPr lang="ru-RU" b="1" dirty="0">
                <a:solidFill>
                  <a:schemeClr val="tx1"/>
                </a:solidFill>
              </a:rPr>
              <a:t>« Зайки и слоны»</a:t>
            </a:r>
          </a:p>
          <a:p>
            <a:r>
              <a:rPr lang="ru-RU" dirty="0">
                <a:solidFill>
                  <a:schemeClr val="tx1"/>
                </a:solidFill>
              </a:rPr>
              <a:t>Цель: Дать возможность детям почувствовать себя сильными и смелыми, способствовать повышению самооценки. </a:t>
            </a:r>
          </a:p>
          <a:p>
            <a:r>
              <a:rPr lang="ru-RU" b="1" dirty="0">
                <a:solidFill>
                  <a:schemeClr val="tx1"/>
                </a:solidFill>
              </a:rPr>
              <a:t>«Волшебный стул»</a:t>
            </a:r>
          </a:p>
          <a:p>
            <a:r>
              <a:rPr lang="ru-RU" dirty="0">
                <a:solidFill>
                  <a:schemeClr val="tx1"/>
                </a:solidFill>
              </a:rPr>
              <a:t>Цель: Способствовать повышению самооценки ребенка, улучшению взаимоотношений между детьми.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02527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89213" y="573579"/>
            <a:ext cx="8915399" cy="5330084"/>
          </a:xfrm>
        </p:spPr>
        <p:txBody>
          <a:bodyPr>
            <a:normAutofit/>
          </a:bodyPr>
          <a:lstStyle/>
          <a:p>
            <a:r>
              <a:rPr lang="ru-RU" dirty="0"/>
              <a:t>Таким образом, детям, прошедшим курс </a:t>
            </a:r>
            <a:r>
              <a:rPr lang="ru-RU" dirty="0" err="1"/>
              <a:t>психогимнастики</a:t>
            </a:r>
            <a:r>
              <a:rPr lang="ru-RU" dirty="0"/>
              <a:t>, становится проще общаться со сверстниками, легче выражать свои чувства и лучше понимать чувства других. </a:t>
            </a:r>
            <a:endParaRPr lang="ru-RU" dirty="0" smtClean="0"/>
          </a:p>
          <a:p>
            <a:r>
              <a:rPr lang="ru-RU" dirty="0" smtClean="0"/>
              <a:t>У </a:t>
            </a:r>
            <a:r>
              <a:rPr lang="ru-RU" dirty="0"/>
              <a:t>них вырабатываются положительные черты характера (уверенность, честность, смелость, доброта и т. п.), </a:t>
            </a:r>
            <a:endParaRPr lang="ru-RU" dirty="0" smtClean="0"/>
          </a:p>
          <a:p>
            <a:r>
              <a:rPr lang="ru-RU" dirty="0" smtClean="0"/>
              <a:t>изживаются </a:t>
            </a:r>
            <a:r>
              <a:rPr lang="ru-RU" dirty="0"/>
              <a:t>невротические </a:t>
            </a:r>
            <a:r>
              <a:rPr lang="ru-RU" dirty="0" smtClean="0"/>
              <a:t>проявления</a:t>
            </a:r>
          </a:p>
          <a:p>
            <a:r>
              <a:rPr lang="ru-RU" dirty="0" smtClean="0"/>
              <a:t> </a:t>
            </a:r>
            <a:r>
              <a:rPr lang="ru-RU" dirty="0"/>
              <a:t>(страхи, различного рода опасения, неуверенность). </a:t>
            </a:r>
          </a:p>
        </p:txBody>
      </p:sp>
      <p:pic>
        <p:nvPicPr>
          <p:cNvPr id="4" name="Рисунок 3" descr="картинки : трава, человек, люди, играть, люблю, портрет, весна, &lt;strong&gt;Ребенок&lt;/strong&gt; ...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0384" y="3115184"/>
            <a:ext cx="4604228" cy="30694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97852867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Зеленый и желтый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208</TotalTime>
  <Words>572</Words>
  <Application>Microsoft Office PowerPoint</Application>
  <PresentationFormat>Произвольный</PresentationFormat>
  <Paragraphs>72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Легкий дым</vt:lpstr>
      <vt:lpstr>«Современные психотехники в коррекционно-развивающей работе с детьми»</vt:lpstr>
      <vt:lpstr>«Игра порождает радость, свободу,  довольство, покой в себе и около себя, мир с миром» Фредерих Фребель</vt:lpstr>
      <vt:lpstr>Главная цель психогимнастики - сохранение детского психического здоровья, а также предотвращение расстройств психики.   Задачи психогимнастики:</vt:lpstr>
      <vt:lpstr>Презентация PowerPoint</vt:lpstr>
      <vt:lpstr>Структура занятий по психогимнастике</vt:lpstr>
      <vt:lpstr>Презентация PowerPoint</vt:lpstr>
      <vt:lpstr>Презентация PowerPoint</vt:lpstr>
      <vt:lpstr>    Упражнения  направленные на ощущения  в своем теле: </vt:lpstr>
      <vt:lpstr>Презентация PowerPoint</vt:lpstr>
      <vt:lpstr>          </vt:lpstr>
      <vt:lpstr>крыша – это люди, которые готовы поддержать в любую минуту в сложной ситуации;  двери – ими обычно становятся люди, имеющие хорошие комму­никативные способности (умеющие договариваться, взаимодействовать с окружающими);  сиденья – это люди не очень активные, спокойные;  седоки – те, кто умеет выезжать за чужой счет, не очень трудолю­бивые и ответственные;  лошади – это трудяги, готовые «везти на себе» любую работу;  кучер – это обычно лидер, умеющий вести за собой  </vt:lpstr>
      <vt:lpstr> Список литературы и используемых ресурсов   1. Алябьева Е.А., Занятия по психогимнастике с дошкольниками / Методическое пособие. – М., 2009.  2. Корепанова М.В., Харлампова Е.В. Познаю себя. Методические рекомендации к программе социально-личностного развития детей дошкольного возраста. – М., 2016.  3. Чистякова М.И. Психогимнастика. / Под ред. М.И. Буянова. – М., 1995.  Интернет–ресурс: https://xn--90--8cdo5bxav0a.xn----ctbhc1cos.xn--p1ai/all-advices/item/11897-konsultatsiya-ispolzovanie-psikhogimnastiki-v-doshkolnom-uchrezhdenii  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«Современные психотехники в коррекционно-развивающей работе с детьми»</dc:title>
  <dc:creator>admin</dc:creator>
  <cp:lastModifiedBy>Галина</cp:lastModifiedBy>
  <cp:revision>17</cp:revision>
  <dcterms:created xsi:type="dcterms:W3CDTF">2024-02-02T11:46:54Z</dcterms:created>
  <dcterms:modified xsi:type="dcterms:W3CDTF">2024-02-26T08:27:50Z</dcterms:modified>
</cp:coreProperties>
</file>